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72" r:id="rId12"/>
    <p:sldId id="270" r:id="rId13"/>
    <p:sldId id="271" r:id="rId14"/>
    <p:sldId id="269" r:id="rId15"/>
    <p:sldId id="273" r:id="rId16"/>
    <p:sldId id="274" r:id="rId17"/>
    <p:sldId id="275" r:id="rId18"/>
    <p:sldId id="294" r:id="rId19"/>
    <p:sldId id="295" r:id="rId20"/>
    <p:sldId id="296" r:id="rId21"/>
    <p:sldId id="290" r:id="rId22"/>
    <p:sldId id="276" r:id="rId23"/>
    <p:sldId id="297" r:id="rId24"/>
    <p:sldId id="283" r:id="rId25"/>
    <p:sldId id="277" r:id="rId26"/>
    <p:sldId id="280" r:id="rId27"/>
    <p:sldId id="281" r:id="rId28"/>
    <p:sldId id="288" r:id="rId29"/>
    <p:sldId id="287" r:id="rId30"/>
    <p:sldId id="286" r:id="rId31"/>
    <p:sldId id="289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altsverzeichnis" id="{D9A70F4D-B92E-40F8-B223-32838AFA83BC}">
          <p14:sldIdLst>
            <p14:sldId id="258"/>
          </p14:sldIdLst>
        </p14:section>
        <p14:section name="Bronze" id="{FF8921B2-D6A0-4A76-806F-9642D2FCCA5B}">
          <p14:sldIdLst>
            <p14:sldId id="260"/>
          </p14:sldIdLst>
        </p14:section>
        <p14:section name="Dienstgrade Bronze" id="{E3020B39-BDA9-48F2-B428-32F9D20A977C}">
          <p14:sldIdLst>
            <p14:sldId id="261"/>
          </p14:sldIdLst>
        </p14:section>
        <p14:section name="Wasserführende Amaturen Bronze" id="{901C486C-EDEF-4567-BB5E-1460F3949700}">
          <p14:sldIdLst>
            <p14:sldId id="262"/>
          </p14:sldIdLst>
        </p14:section>
        <p14:section name="Fahrzeuge der eigenen Feuerwehr Bronze" id="{225F0510-1B24-4A2A-8A9B-9AADE1A7B216}">
          <p14:sldIdLst>
            <p14:sldId id="263"/>
          </p14:sldIdLst>
        </p14:section>
        <p14:section name="Silber" id="{F4865B25-7B1E-48E8-B429-487F0A4F0468}">
          <p14:sldIdLst>
            <p14:sldId id="265"/>
          </p14:sldIdLst>
        </p14:section>
        <p14:section name="Dienstgrade Silber" id="{FE3F36F7-BFB0-487F-9471-BC9B2A1D1108}">
          <p14:sldIdLst>
            <p14:sldId id="264"/>
          </p14:sldIdLst>
        </p14:section>
        <p14:section name="Wasserführende Amaturen Silber" id="{7FCED3B0-8512-4348-9A35-E7E4FD793603}">
          <p14:sldIdLst>
            <p14:sldId id="266"/>
          </p14:sldIdLst>
        </p14:section>
        <p14:section name="Funk und Alarmierung Silber" id="{16AD2D2A-AA8F-44E9-83DB-BD54D09E1715}">
          <p14:sldIdLst>
            <p14:sldId id="267"/>
            <p14:sldId id="268"/>
            <p14:sldId id="272"/>
          </p14:sldIdLst>
        </p14:section>
        <p14:section name="Feuerlöscher und Löschregeln Silber" id="{459D0BA0-E6D3-4B79-87D7-04F8988F65E9}">
          <p14:sldIdLst>
            <p14:sldId id="270"/>
            <p14:sldId id="271"/>
          </p14:sldIdLst>
        </p14:section>
        <p14:section name="Gold:" id="{39FEB270-C1FE-448E-8783-57F7AC33522D}">
          <p14:sldIdLst>
            <p14:sldId id="269"/>
          </p14:sldIdLst>
        </p14:section>
        <p14:section name="Dienstgrade Gold" id="{9F0C5D55-DEC3-4BF0-B590-D616E951BCF3}">
          <p14:sldIdLst>
            <p14:sldId id="273"/>
          </p14:sldIdLst>
        </p14:section>
        <p14:section name="Gerätekunde Gold" id="{CED46ADD-D99C-40F5-B5DA-18BF23945F01}">
          <p14:sldIdLst>
            <p14:sldId id="274"/>
            <p14:sldId id="275"/>
            <p14:sldId id="294"/>
            <p14:sldId id="295"/>
            <p14:sldId id="296"/>
          </p14:sldIdLst>
        </p14:section>
        <p14:section name="Funk und Alarmierung Gold" id="{A8936819-4D28-4EF3-A876-D78EDF3D5724}">
          <p14:sldIdLst>
            <p14:sldId id="290"/>
            <p14:sldId id="276"/>
            <p14:sldId id="297"/>
          </p14:sldIdLst>
        </p14:section>
        <p14:section name="Planspiel Gold" id="{7956209F-8BFE-45B9-95E9-911820CB768A}">
          <p14:sldIdLst>
            <p14:sldId id="283"/>
          </p14:sldIdLst>
        </p14:section>
        <p14:section name="Löschangriff mit Tragkraftspritze" id="{51139F94-C7EA-44BF-932F-795DA1819227}">
          <p14:sldIdLst>
            <p14:sldId id="277"/>
            <p14:sldId id="280"/>
            <p14:sldId id="281"/>
            <p14:sldId id="288"/>
          </p14:sldIdLst>
        </p14:section>
        <p14:section name="Löschangriff mit Hydranten" id="{8387FCBB-585D-49D8-920B-4FF38F0211AA}">
          <p14:sldIdLst>
            <p14:sldId id="287"/>
            <p14:sldId id="28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264"/>
    <a:srgbClr val="FF130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EA3F9-C4AE-5097-8823-D9023015062D}" v="34" dt="2021-02-20T10:59:14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49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F Ötztal Bahnhof" userId="S::oetztalbahnhof@feuerwehr.tirol::c5a0e7fd-23eb-4937-8009-3d0001bf3637" providerId="AD" clId="Web-{931EA3F9-C4AE-5097-8823-D9023015062D}"/>
    <pc:docChg chg="modSld">
      <pc:chgData name="FF Ötztal Bahnhof" userId="S::oetztalbahnhof@feuerwehr.tirol::c5a0e7fd-23eb-4937-8009-3d0001bf3637" providerId="AD" clId="Web-{931EA3F9-C4AE-5097-8823-D9023015062D}" dt="2021-02-20T10:59:14.345" v="16" actId="20577"/>
      <pc:docMkLst>
        <pc:docMk/>
      </pc:docMkLst>
      <pc:sldChg chg="modSp">
        <pc:chgData name="FF Ötztal Bahnhof" userId="S::oetztalbahnhof@feuerwehr.tirol::c5a0e7fd-23eb-4937-8009-3d0001bf3637" providerId="AD" clId="Web-{931EA3F9-C4AE-5097-8823-D9023015062D}" dt="2021-02-20T10:59:14.345" v="16" actId="20577"/>
        <pc:sldMkLst>
          <pc:docMk/>
          <pc:sldMk cId="2668310640" sldId="261"/>
        </pc:sldMkLst>
        <pc:spChg chg="mod">
          <ac:chgData name="FF Ötztal Bahnhof" userId="S::oetztalbahnhof@feuerwehr.tirol::c5a0e7fd-23eb-4937-8009-3d0001bf3637" providerId="AD" clId="Web-{931EA3F9-C4AE-5097-8823-D9023015062D}" dt="2021-02-20T10:59:00.861" v="0" actId="20577"/>
          <ac:spMkLst>
            <pc:docMk/>
            <pc:sldMk cId="2668310640" sldId="261"/>
            <ac:spMk id="32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0.876" v="1" actId="20577"/>
          <ac:spMkLst>
            <pc:docMk/>
            <pc:sldMk cId="2668310640" sldId="261"/>
            <ac:spMk id="33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0.892" v="2" actId="20577"/>
          <ac:spMkLst>
            <pc:docMk/>
            <pc:sldMk cId="2668310640" sldId="261"/>
            <ac:spMk id="34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0.923" v="3" actId="20577"/>
          <ac:spMkLst>
            <pc:docMk/>
            <pc:sldMk cId="2668310640" sldId="261"/>
            <ac:spMk id="35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14.345" v="16" actId="20577"/>
          <ac:spMkLst>
            <pc:docMk/>
            <pc:sldMk cId="2668310640" sldId="261"/>
            <ac:spMk id="36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0.939" v="4" actId="20577"/>
          <ac:spMkLst>
            <pc:docMk/>
            <pc:sldMk cId="2668310640" sldId="261"/>
            <ac:spMk id="37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0.955" v="5" actId="20577"/>
          <ac:spMkLst>
            <pc:docMk/>
            <pc:sldMk cId="2668310640" sldId="261"/>
            <ac:spMk id="38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0.986" v="6" actId="20577"/>
          <ac:spMkLst>
            <pc:docMk/>
            <pc:sldMk cId="2668310640" sldId="261"/>
            <ac:spMk id="40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001" v="7" actId="20577"/>
          <ac:spMkLst>
            <pc:docMk/>
            <pc:sldMk cId="2668310640" sldId="261"/>
            <ac:spMk id="42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017" v="8" actId="20577"/>
          <ac:spMkLst>
            <pc:docMk/>
            <pc:sldMk cId="2668310640" sldId="261"/>
            <ac:spMk id="43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033" v="9" actId="20577"/>
          <ac:spMkLst>
            <pc:docMk/>
            <pc:sldMk cId="2668310640" sldId="261"/>
            <ac:spMk id="44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064" v="10" actId="20577"/>
          <ac:spMkLst>
            <pc:docMk/>
            <pc:sldMk cId="2668310640" sldId="261"/>
            <ac:spMk id="46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080" v="11" actId="20577"/>
          <ac:spMkLst>
            <pc:docMk/>
            <pc:sldMk cId="2668310640" sldId="261"/>
            <ac:spMk id="47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095" v="12" actId="20577"/>
          <ac:spMkLst>
            <pc:docMk/>
            <pc:sldMk cId="2668310640" sldId="261"/>
            <ac:spMk id="48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126" v="13" actId="20577"/>
          <ac:spMkLst>
            <pc:docMk/>
            <pc:sldMk cId="2668310640" sldId="261"/>
            <ac:spMk id="49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142" v="14" actId="20577"/>
          <ac:spMkLst>
            <pc:docMk/>
            <pc:sldMk cId="2668310640" sldId="261"/>
            <ac:spMk id="50" creationId="{00000000-0000-0000-0000-000000000000}"/>
          </ac:spMkLst>
        </pc:spChg>
        <pc:spChg chg="mod">
          <ac:chgData name="FF Ötztal Bahnhof" userId="S::oetztalbahnhof@feuerwehr.tirol::c5a0e7fd-23eb-4937-8009-3d0001bf3637" providerId="AD" clId="Web-{931EA3F9-C4AE-5097-8823-D9023015062D}" dt="2021-02-20T10:59:01.158" v="15" actId="20577"/>
          <ac:spMkLst>
            <pc:docMk/>
            <pc:sldMk cId="2668310640" sldId="261"/>
            <ac:spMk id="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1C0D-9777-48E3-A4CC-3358E88FE625}" type="datetimeFigureOut">
              <a:rPr lang="de-AT" smtClean="0"/>
              <a:t>20.02.2021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6A4F4-D53A-4AB9-B02E-0B6611CBA7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2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F4-D53A-4AB9-B02E-0B6611CBA72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290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F4-D53A-4AB9-B02E-0B6611CBA72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270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F4-D53A-4AB9-B02E-0B6611CBA72F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04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8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741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894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91677" cy="9397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2000" y="1512000"/>
            <a:ext cx="9360000" cy="48600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99116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742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AT" sz="4400" b="1" kern="1200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012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lang="de-DE" sz="4400" b="1" kern="1200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961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lang="de-DE" sz="4400" b="1" kern="12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638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402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73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08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8EEA-C661-4021-A9D9-A25D0F14533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20.02.2021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48DE-F211-4D48-ACED-1EA66DBBCFCE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1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solidFill>
            <a:srgbClr val="FF000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.jpg"/><Relationship Id="rId4" Type="http://schemas.openxmlformats.org/officeDocument/2006/relationships/slide" Target="slide6.xm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jp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slide" Target="slide14.xml"/><Relationship Id="rId10" Type="http://schemas.openxmlformats.org/officeDocument/2006/relationships/image" Target="../media/image52.png"/><Relationship Id="rId4" Type="http://schemas.openxmlformats.org/officeDocument/2006/relationships/slide" Target="slide6.xml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12" Type="http://schemas.openxmlformats.org/officeDocument/2006/relationships/image" Target="../media/image5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slide" Target="slide24.xml"/><Relationship Id="rId5" Type="http://schemas.openxmlformats.org/officeDocument/2006/relationships/image" Target="../media/image7.jpg"/><Relationship Id="rId10" Type="http://schemas.openxmlformats.org/officeDocument/2006/relationships/slide" Target="slide6.xml"/><Relationship Id="rId4" Type="http://schemas.openxmlformats.org/officeDocument/2006/relationships/slide" Target="slide16.xml"/><Relationship Id="rId9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43.jpg"/><Relationship Id="rId3" Type="http://schemas.openxmlformats.org/officeDocument/2006/relationships/image" Target="../media/image6.png"/><Relationship Id="rId21" Type="http://schemas.openxmlformats.org/officeDocument/2006/relationships/image" Target="../media/image38.png"/><Relationship Id="rId34" Type="http://schemas.openxmlformats.org/officeDocument/2006/relationships/image" Target="../media/image60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42.jpg"/><Relationship Id="rId33" Type="http://schemas.openxmlformats.org/officeDocument/2006/relationships/image" Target="../media/image5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37.png"/><Relationship Id="rId29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41.jpg"/><Relationship Id="rId32" Type="http://schemas.openxmlformats.org/officeDocument/2006/relationships/image" Target="../media/image58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40.png"/><Relationship Id="rId28" Type="http://schemas.openxmlformats.org/officeDocument/2006/relationships/image" Target="../media/image5.jp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57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39.png"/><Relationship Id="rId27" Type="http://schemas.openxmlformats.org/officeDocument/2006/relationships/image" Target="../media/image4.png"/><Relationship Id="rId30" Type="http://schemas.openxmlformats.org/officeDocument/2006/relationships/image" Target="../media/image56.png"/><Relationship Id="rId35" Type="http://schemas.openxmlformats.org/officeDocument/2006/relationships/image" Target="../media/image61.jpg"/><Relationship Id="rId8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jpg"/><Relationship Id="rId7" Type="http://schemas.openxmlformats.org/officeDocument/2006/relationships/slide" Target="slide18.xml"/><Relationship Id="rId12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slide" Target="slide20.xml"/><Relationship Id="rId5" Type="http://schemas.openxmlformats.org/officeDocument/2006/relationships/slide" Target="slide17.xml"/><Relationship Id="rId10" Type="http://schemas.openxmlformats.org/officeDocument/2006/relationships/image" Target="../media/image64.jpg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14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g"/><Relationship Id="rId5" Type="http://schemas.openxmlformats.org/officeDocument/2006/relationships/slide" Target="slide14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slide" Target="slide14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slide" Target="slide5.xml"/><Relationship Id="rId4" Type="http://schemas.openxmlformats.org/officeDocument/2006/relationships/image" Target="../media/image7.jp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slide" Target="slide1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3.jpg"/><Relationship Id="rId7" Type="http://schemas.openxmlformats.org/officeDocument/2006/relationships/image" Target="../media/image5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7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slide" Target="slide14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slide" Target="slide14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6.png"/><Relationship Id="rId21" Type="http://schemas.openxmlformats.org/officeDocument/2006/relationships/image" Target="../media/image5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slide" Target="slide6.xml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7.PNG"/><Relationship Id="rId4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7.PNG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5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11" Type="http://schemas.openxmlformats.org/officeDocument/2006/relationships/image" Target="../media/image7.jpg"/><Relationship Id="rId5" Type="http://schemas.openxmlformats.org/officeDocument/2006/relationships/image" Target="../media/image28.jpg"/><Relationship Id="rId15" Type="http://schemas.openxmlformats.org/officeDocument/2006/relationships/slide" Target="slide6.xml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slide" Target="slide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image" Target="../media/image35.jpeg"/><Relationship Id="rId12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11" Type="http://schemas.openxmlformats.org/officeDocument/2006/relationships/image" Target="../media/image5.jpg"/><Relationship Id="rId5" Type="http://schemas.openxmlformats.org/officeDocument/2006/relationships/image" Target="../media/image7.jpg"/><Relationship Id="rId10" Type="http://schemas.openxmlformats.org/officeDocument/2006/relationships/image" Target="../media/image4.png"/><Relationship Id="rId4" Type="http://schemas.openxmlformats.org/officeDocument/2006/relationships/slide" Target="slide8.xml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43.jpg"/><Relationship Id="rId3" Type="http://schemas.openxmlformats.org/officeDocument/2006/relationships/image" Target="../media/image6.png"/><Relationship Id="rId21" Type="http://schemas.openxmlformats.org/officeDocument/2006/relationships/image" Target="../media/image3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37.png"/><Relationship Id="rId29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41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40.png"/><Relationship Id="rId28" Type="http://schemas.openxmlformats.org/officeDocument/2006/relationships/image" Target="../media/image5.jp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39.png"/><Relationship Id="rId27" Type="http://schemas.openxmlformats.org/officeDocument/2006/relationships/image" Target="../media/image4.png"/><Relationship Id="rId30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6.jpg"/><Relationship Id="rId7" Type="http://schemas.openxmlformats.org/officeDocument/2006/relationships/image" Target="../media/image45.jpg"/><Relationship Id="rId12" Type="http://schemas.openxmlformats.org/officeDocument/2006/relationships/slide" Target="slide14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11" Type="http://schemas.openxmlformats.org/officeDocument/2006/relationships/slide" Target="slide6.xml"/><Relationship Id="rId5" Type="http://schemas.openxmlformats.org/officeDocument/2006/relationships/image" Target="../media/image44.jpg"/><Relationship Id="rId10" Type="http://schemas.openxmlformats.org/officeDocument/2006/relationships/image" Target="../media/image5.jp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slide" Target="slide14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615313" y="105679"/>
            <a:ext cx="4961374" cy="1143000"/>
          </a:xfrm>
        </p:spPr>
        <p:txBody>
          <a:bodyPr>
            <a:normAutofit/>
          </a:bodyPr>
          <a:lstStyle/>
          <a:p>
            <a:r>
              <a:rPr lang="de-AT" sz="4000" u="sng" dirty="0"/>
              <a:t>Inhaltsverzeichnis:</a:t>
            </a:r>
          </a:p>
        </p:txBody>
      </p:sp>
      <p:sp>
        <p:nvSpPr>
          <p:cNvPr id="11" name="Titel 7"/>
          <p:cNvSpPr txBox="1">
            <a:spLocks/>
          </p:cNvSpPr>
          <p:nvPr/>
        </p:nvSpPr>
        <p:spPr>
          <a:xfrm>
            <a:off x="4994900" y="1305363"/>
            <a:ext cx="522263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4400" b="1" kern="12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>
                <a:solidFill>
                  <a:schemeClr val="tx2"/>
                </a:solidFill>
              </a:rPr>
              <a:t>Wissenstest-Bronze</a:t>
            </a:r>
          </a:p>
        </p:txBody>
      </p:sp>
      <p:sp>
        <p:nvSpPr>
          <p:cNvPr id="12" name="Titel 7"/>
          <p:cNvSpPr txBox="1">
            <a:spLocks/>
          </p:cNvSpPr>
          <p:nvPr/>
        </p:nvSpPr>
        <p:spPr>
          <a:xfrm>
            <a:off x="4994900" y="3826115"/>
            <a:ext cx="47654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4400" b="1" kern="12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>
                <a:solidFill>
                  <a:schemeClr val="tx2"/>
                </a:solidFill>
              </a:rPr>
              <a:t>Wissenstest-Gold</a:t>
            </a:r>
          </a:p>
        </p:txBody>
      </p:sp>
      <p:pic>
        <p:nvPicPr>
          <p:cNvPr id="15" name="Grafik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37" y="3988341"/>
            <a:ext cx="2219325" cy="8572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84" y="2718139"/>
            <a:ext cx="2257425" cy="83820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35" y="1457763"/>
            <a:ext cx="2143125" cy="83820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8" name="Picture 5" descr="G:\Feuerwehr LOGO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31" name="Interaktive Schaltfläche: Start 30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Interaktive Schaltfläche: Anfang 31">
              <a:hlinkClick r:id="" action="ppaction://hlinkshowjump?jump=firstslide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Zurück oder Vorherige(r) 32">
              <a:hlinkClick r:id="" action="ppaction://hlinkshowjump?jump=first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Interaktive Schaltfläche: Nächste(r) oder Weiter 33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Interaktive Schaltfläche: Ende 34">
              <a:hlinkClick r:id="rId6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6" name="Titel 8"/>
          <p:cNvSpPr txBox="1">
            <a:spLocks/>
          </p:cNvSpPr>
          <p:nvPr/>
        </p:nvSpPr>
        <p:spPr>
          <a:xfrm>
            <a:off x="5049625" y="2561731"/>
            <a:ext cx="49613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4400" b="1" kern="12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>
                <a:solidFill>
                  <a:schemeClr val="tx2"/>
                </a:solidFill>
              </a:rPr>
              <a:t>Wissenstest-Silber</a:t>
            </a:r>
          </a:p>
        </p:txBody>
      </p:sp>
    </p:spTree>
    <p:extLst>
      <p:ext uri="{BB962C8B-B14F-4D97-AF65-F5344CB8AC3E}">
        <p14:creationId xmlns:p14="http://schemas.microsoft.com/office/powerpoint/2010/main" val="5964017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Funk und Alarmierung</a:t>
            </a:r>
            <a:r>
              <a:rPr lang="de-AT" sz="3200" u="sng" dirty="0"/>
              <a:t>: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rId5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4" name="Titel 8"/>
          <p:cNvSpPr txBox="1">
            <a:spLocks/>
          </p:cNvSpPr>
          <p:nvPr/>
        </p:nvSpPr>
        <p:spPr>
          <a:xfrm>
            <a:off x="4928735" y="2897078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>
                <a:solidFill>
                  <a:srgbClr val="00B050"/>
                </a:solidFill>
              </a:rPr>
              <a:t>D</a:t>
            </a:r>
            <a:endParaRPr lang="de-AT" sz="6000" dirty="0"/>
          </a:p>
        </p:txBody>
      </p:sp>
      <p:sp>
        <p:nvSpPr>
          <p:cNvPr id="35" name="Titel 8"/>
          <p:cNvSpPr txBox="1">
            <a:spLocks/>
          </p:cNvSpPr>
          <p:nvPr/>
        </p:nvSpPr>
        <p:spPr>
          <a:xfrm>
            <a:off x="6357449" y="4479271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/>
              <a:t>Sprechen</a:t>
            </a:r>
            <a:endParaRPr lang="de-AT" sz="3200" dirty="0"/>
          </a:p>
        </p:txBody>
      </p:sp>
      <p:sp>
        <p:nvSpPr>
          <p:cNvPr id="38" name="Titel 8"/>
          <p:cNvSpPr txBox="1">
            <a:spLocks/>
          </p:cNvSpPr>
          <p:nvPr/>
        </p:nvSpPr>
        <p:spPr>
          <a:xfrm>
            <a:off x="2736701" y="4479271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>
                <a:solidFill>
                  <a:srgbClr val="FFC000"/>
                </a:solidFill>
              </a:rPr>
              <a:t>Drücken</a:t>
            </a:r>
            <a:endParaRPr lang="de-AT" sz="3200" dirty="0">
              <a:solidFill>
                <a:srgbClr val="FFC000"/>
              </a:solidFill>
            </a:endParaRPr>
          </a:p>
        </p:txBody>
      </p:sp>
      <p:sp>
        <p:nvSpPr>
          <p:cNvPr id="41" name="Titel 8"/>
          <p:cNvSpPr txBox="1">
            <a:spLocks/>
          </p:cNvSpPr>
          <p:nvPr/>
        </p:nvSpPr>
        <p:spPr>
          <a:xfrm>
            <a:off x="2736700" y="1501120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>
                <a:solidFill>
                  <a:srgbClr val="00B050"/>
                </a:solidFill>
              </a:rPr>
              <a:t>Denken</a:t>
            </a:r>
            <a:endParaRPr lang="de-AT" sz="3200" dirty="0">
              <a:solidFill>
                <a:srgbClr val="00B050"/>
              </a:solidFill>
            </a:endParaRPr>
          </a:p>
        </p:txBody>
      </p:sp>
      <p:sp>
        <p:nvSpPr>
          <p:cNvPr id="42" name="Titel 8"/>
          <p:cNvSpPr txBox="1">
            <a:spLocks/>
          </p:cNvSpPr>
          <p:nvPr/>
        </p:nvSpPr>
        <p:spPr>
          <a:xfrm>
            <a:off x="6357449" y="1506356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>
                <a:solidFill>
                  <a:srgbClr val="00B0F0"/>
                </a:solidFill>
              </a:rPr>
              <a:t>Schlucken</a:t>
            </a:r>
            <a:endParaRPr lang="de-AT" sz="3200" dirty="0">
              <a:solidFill>
                <a:srgbClr val="00B0F0"/>
              </a:solidFill>
            </a:endParaRPr>
          </a:p>
        </p:txBody>
      </p:sp>
      <p:cxnSp>
        <p:nvCxnSpPr>
          <p:cNvPr id="12" name="Gerade Verbindung mit Pfeil 11"/>
          <p:cNvCxnSpPr>
            <a:endCxn id="41" idx="2"/>
          </p:cNvCxnSpPr>
          <p:nvPr/>
        </p:nvCxnSpPr>
        <p:spPr>
          <a:xfrm flipH="1" flipV="1">
            <a:off x="4218533" y="2145813"/>
            <a:ext cx="779943" cy="906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38" idx="0"/>
          </p:cNvCxnSpPr>
          <p:nvPr/>
        </p:nvCxnSpPr>
        <p:spPr>
          <a:xfrm flipH="1">
            <a:off x="4218534" y="3728006"/>
            <a:ext cx="1420402" cy="751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42" idx="2"/>
          </p:cNvCxnSpPr>
          <p:nvPr/>
        </p:nvCxnSpPr>
        <p:spPr>
          <a:xfrm flipV="1">
            <a:off x="6519693" y="2151049"/>
            <a:ext cx="1319589" cy="895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endCxn id="35" idx="0"/>
          </p:cNvCxnSpPr>
          <p:nvPr/>
        </p:nvCxnSpPr>
        <p:spPr>
          <a:xfrm>
            <a:off x="7182199" y="3735774"/>
            <a:ext cx="657083" cy="74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el 8"/>
          <p:cNvSpPr txBox="1">
            <a:spLocks/>
          </p:cNvSpPr>
          <p:nvPr/>
        </p:nvSpPr>
        <p:spPr>
          <a:xfrm>
            <a:off x="5562417" y="2897078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0" name="Titel 8"/>
          <p:cNvSpPr txBox="1">
            <a:spLocks/>
          </p:cNvSpPr>
          <p:nvPr/>
        </p:nvSpPr>
        <p:spPr>
          <a:xfrm>
            <a:off x="6195829" y="2890746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52" name="Titel 8"/>
          <p:cNvSpPr txBox="1">
            <a:spLocks/>
          </p:cNvSpPr>
          <p:nvPr/>
        </p:nvSpPr>
        <p:spPr>
          <a:xfrm>
            <a:off x="6829241" y="2898634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28949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Funk und Alarmierung</a:t>
            </a:r>
            <a:r>
              <a:rPr lang="de-AT" sz="3200" u="sng" dirty="0"/>
              <a:t>: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rId5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Titel 8"/>
          <p:cNvSpPr txBox="1">
            <a:spLocks/>
          </p:cNvSpPr>
          <p:nvPr/>
        </p:nvSpPr>
        <p:spPr>
          <a:xfrm>
            <a:off x="915933" y="2162433"/>
            <a:ext cx="2586397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00B050"/>
                </a:solidFill>
              </a:rPr>
              <a:t>Meldung:</a:t>
            </a:r>
            <a:endParaRPr lang="de-AT" sz="3200" dirty="0">
              <a:solidFill>
                <a:srgbClr val="00B050"/>
              </a:solidFill>
            </a:endParaRPr>
          </a:p>
        </p:txBody>
      </p:sp>
      <p:sp>
        <p:nvSpPr>
          <p:cNvPr id="27" name="Titel 8"/>
          <p:cNvSpPr txBox="1">
            <a:spLocks/>
          </p:cNvSpPr>
          <p:nvPr/>
        </p:nvSpPr>
        <p:spPr>
          <a:xfrm>
            <a:off x="915935" y="3132672"/>
            <a:ext cx="2586397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00B0F0"/>
                </a:solidFill>
              </a:rPr>
              <a:t>Frage:</a:t>
            </a:r>
            <a:endParaRPr lang="de-AT" sz="3200" dirty="0">
              <a:solidFill>
                <a:srgbClr val="00B0F0"/>
              </a:solidFill>
            </a:endParaRPr>
          </a:p>
        </p:txBody>
      </p:sp>
      <p:sp>
        <p:nvSpPr>
          <p:cNvPr id="29" name="Titel 8"/>
          <p:cNvSpPr txBox="1">
            <a:spLocks/>
          </p:cNvSpPr>
          <p:nvPr/>
        </p:nvSpPr>
        <p:spPr>
          <a:xfrm>
            <a:off x="915934" y="4102911"/>
            <a:ext cx="2586397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Befehl:</a:t>
            </a:r>
            <a:endParaRPr lang="de-AT" sz="3200" dirty="0"/>
          </a:p>
        </p:txBody>
      </p:sp>
      <p:sp>
        <p:nvSpPr>
          <p:cNvPr id="32" name="Titel 8"/>
          <p:cNvSpPr txBox="1">
            <a:spLocks/>
          </p:cNvSpPr>
          <p:nvPr/>
        </p:nvSpPr>
        <p:spPr>
          <a:xfrm>
            <a:off x="0" y="1200240"/>
            <a:ext cx="12191999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800" dirty="0">
                <a:solidFill>
                  <a:srgbClr val="FFC000"/>
                </a:solidFill>
              </a:rPr>
              <a:t>Welche Arten von Funkgesprächen gibt es?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370703" y="2360140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Pfeil nach rechts 35"/>
          <p:cNvSpPr/>
          <p:nvPr/>
        </p:nvSpPr>
        <p:spPr>
          <a:xfrm>
            <a:off x="370703" y="3331378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 nach rechts 36"/>
          <p:cNvSpPr/>
          <p:nvPr/>
        </p:nvSpPr>
        <p:spPr>
          <a:xfrm>
            <a:off x="370703" y="4301617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Titel 8"/>
          <p:cNvSpPr txBox="1">
            <a:spLocks/>
          </p:cNvSpPr>
          <p:nvPr/>
        </p:nvSpPr>
        <p:spPr>
          <a:xfrm>
            <a:off x="3878938" y="2170030"/>
            <a:ext cx="6805857" cy="67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Florian Ötztal von Ötztal 54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Melde am Einsatzort eingetroffen kommen!</a:t>
            </a:r>
          </a:p>
        </p:txBody>
      </p:sp>
      <p:sp>
        <p:nvSpPr>
          <p:cNvPr id="40" name="Titel 8"/>
          <p:cNvSpPr txBox="1">
            <a:spLocks/>
          </p:cNvSpPr>
          <p:nvPr/>
        </p:nvSpPr>
        <p:spPr>
          <a:xfrm>
            <a:off x="3878939" y="4116265"/>
            <a:ext cx="6805857" cy="67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KLF Ötztal von Einsatzleiter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Befehl ins Gerätehaus einrücken kommen!</a:t>
            </a:r>
          </a:p>
        </p:txBody>
      </p:sp>
      <p:sp>
        <p:nvSpPr>
          <p:cNvPr id="43" name="Titel 8"/>
          <p:cNvSpPr txBox="1">
            <a:spLocks/>
          </p:cNvSpPr>
          <p:nvPr/>
        </p:nvSpPr>
        <p:spPr>
          <a:xfrm>
            <a:off x="3878939" y="3152267"/>
            <a:ext cx="6805857" cy="67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TLF Ötztal von Einsatzleiter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Frage Standort Kommen!</a:t>
            </a:r>
          </a:p>
        </p:txBody>
      </p:sp>
    </p:spTree>
    <p:extLst>
      <p:ext uri="{BB962C8B-B14F-4D97-AF65-F5344CB8AC3E}">
        <p14:creationId xmlns:p14="http://schemas.microsoft.com/office/powerpoint/2010/main" val="3036275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rId5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54" y="1293917"/>
            <a:ext cx="1043999" cy="10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54" y="2640772"/>
            <a:ext cx="1043999" cy="10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53" y="3987627"/>
            <a:ext cx="1043999" cy="10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76050"/>
            <a:ext cx="1043999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327596"/>
            <a:ext cx="1043999" cy="1080000"/>
          </a:xfrm>
          <a:prstGeom prst="rect">
            <a:avLst/>
          </a:prstGeom>
        </p:spPr>
      </p:pic>
      <p:sp>
        <p:nvSpPr>
          <p:cNvPr id="18" name="Titel 8"/>
          <p:cNvSpPr txBox="1">
            <a:spLocks/>
          </p:cNvSpPr>
          <p:nvPr/>
        </p:nvSpPr>
        <p:spPr>
          <a:xfrm>
            <a:off x="152401" y="461722"/>
            <a:ext cx="12192000" cy="830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u="sng"/>
              <a:t>Feuerlöscher und Löchregeln</a:t>
            </a:r>
            <a:r>
              <a:rPr lang="de-AT" sz="3200" u="sng"/>
              <a:t>:</a:t>
            </a:r>
            <a:endParaRPr lang="de-AT" sz="3200" u="sng" dirty="0"/>
          </a:p>
        </p:txBody>
      </p:sp>
      <p:sp>
        <p:nvSpPr>
          <p:cNvPr id="19" name="Titel 8"/>
          <p:cNvSpPr>
            <a:spLocks noGrp="1"/>
          </p:cNvSpPr>
          <p:nvPr>
            <p:ph type="title"/>
          </p:nvPr>
        </p:nvSpPr>
        <p:spPr>
          <a:xfrm>
            <a:off x="2440087" y="1603703"/>
            <a:ext cx="4457700" cy="460427"/>
          </a:xfrm>
        </p:spPr>
        <p:txBody>
          <a:bodyPr>
            <a:normAutofit/>
          </a:bodyPr>
          <a:lstStyle/>
          <a:p>
            <a:r>
              <a:rPr lang="de-AT" sz="2400" dirty="0">
                <a:solidFill>
                  <a:schemeClr val="tx2"/>
                </a:solidFill>
              </a:rPr>
              <a:t>Brände fester Stoffe</a:t>
            </a:r>
          </a:p>
        </p:txBody>
      </p:sp>
      <p:sp>
        <p:nvSpPr>
          <p:cNvPr id="20" name="Titel 8"/>
          <p:cNvSpPr txBox="1">
            <a:spLocks/>
          </p:cNvSpPr>
          <p:nvPr/>
        </p:nvSpPr>
        <p:spPr>
          <a:xfrm>
            <a:off x="2440087" y="2771438"/>
            <a:ext cx="4457700" cy="818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>
                <a:solidFill>
                  <a:schemeClr val="tx2"/>
                </a:solidFill>
              </a:rPr>
              <a:t>Brände von</a:t>
            </a:r>
          </a:p>
          <a:p>
            <a:r>
              <a:rPr lang="de-AT" sz="2400" dirty="0">
                <a:solidFill>
                  <a:schemeClr val="tx2"/>
                </a:solidFill>
              </a:rPr>
              <a:t>Flüssigen Stoffen</a:t>
            </a:r>
          </a:p>
        </p:txBody>
      </p:sp>
      <p:sp>
        <p:nvSpPr>
          <p:cNvPr id="26" name="Titel 8"/>
          <p:cNvSpPr txBox="1">
            <a:spLocks/>
          </p:cNvSpPr>
          <p:nvPr/>
        </p:nvSpPr>
        <p:spPr>
          <a:xfrm>
            <a:off x="2440087" y="4300212"/>
            <a:ext cx="4457700" cy="46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>
                <a:solidFill>
                  <a:schemeClr val="tx2"/>
                </a:solidFill>
              </a:rPr>
              <a:t>Brände von Gasen</a:t>
            </a:r>
          </a:p>
        </p:txBody>
      </p:sp>
      <p:sp>
        <p:nvSpPr>
          <p:cNvPr id="27" name="Titel 8"/>
          <p:cNvSpPr txBox="1">
            <a:spLocks/>
          </p:cNvSpPr>
          <p:nvPr/>
        </p:nvSpPr>
        <p:spPr>
          <a:xfrm>
            <a:off x="7461868" y="2285836"/>
            <a:ext cx="4457700" cy="46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>
                <a:solidFill>
                  <a:schemeClr val="tx2"/>
                </a:solidFill>
              </a:rPr>
              <a:t>Brände von Metallen</a:t>
            </a:r>
          </a:p>
        </p:txBody>
      </p:sp>
      <p:sp>
        <p:nvSpPr>
          <p:cNvPr id="29" name="Titel 8"/>
          <p:cNvSpPr txBox="1">
            <a:spLocks/>
          </p:cNvSpPr>
          <p:nvPr/>
        </p:nvSpPr>
        <p:spPr>
          <a:xfrm>
            <a:off x="7461868" y="3637382"/>
            <a:ext cx="4548900" cy="5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sz="2400" dirty="0">
                <a:solidFill>
                  <a:schemeClr val="tx2"/>
                </a:solidFill>
              </a:rPr>
              <a:t>Brände von Ölen und Fetten</a:t>
            </a:r>
          </a:p>
        </p:txBody>
      </p:sp>
    </p:spTree>
    <p:extLst>
      <p:ext uri="{BB962C8B-B14F-4D97-AF65-F5344CB8AC3E}">
        <p14:creationId xmlns:p14="http://schemas.microsoft.com/office/powerpoint/2010/main" val="2722455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65" y="927507"/>
            <a:ext cx="1530705" cy="49506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80" y="927507"/>
            <a:ext cx="1431522" cy="494747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Feuerlöscher und </a:t>
            </a:r>
            <a:r>
              <a:rPr lang="de-AT" u="sng" dirty="0" err="1"/>
              <a:t>Löchregeln</a:t>
            </a:r>
            <a:r>
              <a:rPr lang="de-AT" sz="3200" u="sng" dirty="0"/>
              <a:t>: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713520" y="6301295"/>
            <a:ext cx="4008533" cy="4450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20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Erstellt von LM</a:t>
            </a:r>
            <a:r>
              <a:rPr lang="de-AT" sz="20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20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Schinagl</a:t>
            </a:r>
            <a:r>
              <a:rPr lang="de-AT" sz="20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20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Christoph</a:t>
            </a:r>
          </a:p>
        </p:txBody>
      </p:sp>
      <p:sp>
        <p:nvSpPr>
          <p:cNvPr id="25" name="Interaktive Schaltfläche: Start 24">
            <a:hlinkClick r:id="" action="ppaction://hlinkshowjump?jump=firstslide" highlightClick="1"/>
          </p:cNvPr>
          <p:cNvSpPr/>
          <p:nvPr/>
        </p:nvSpPr>
        <p:spPr>
          <a:xfrm>
            <a:off x="6537787" y="5893064"/>
            <a:ext cx="360000" cy="400463"/>
          </a:xfrm>
          <a:prstGeom prst="actionButtonHom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Interaktive Schaltfläche: Anfang 27">
            <a:hlinkClick r:id="rId4" action="ppaction://hlinksldjump" highlightClick="1"/>
          </p:cNvPr>
          <p:cNvSpPr/>
          <p:nvPr/>
        </p:nvSpPr>
        <p:spPr>
          <a:xfrm>
            <a:off x="5049625" y="5893064"/>
            <a:ext cx="360000" cy="400463"/>
          </a:xfrm>
          <a:prstGeom prst="actionButtonBeginn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Interaktive Schaltfläche: Zurück oder Vorherige(r) 29">
            <a:hlinkClick r:id="" action="ppaction://hlinkshowjump?jump=previousslide" highlightClick="1"/>
          </p:cNvPr>
          <p:cNvSpPr/>
          <p:nvPr/>
        </p:nvSpPr>
        <p:spPr>
          <a:xfrm>
            <a:off x="5793706" y="5893064"/>
            <a:ext cx="360000" cy="400463"/>
          </a:xfrm>
          <a:prstGeom prst="actionButtonBackPrevio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Interaktive Schaltfläche: Nächste(r) oder Weiter 30">
            <a:hlinkClick r:id="" action="ppaction://hlinkshowjump?jump=nextslide" highlightClick="1"/>
          </p:cNvPr>
          <p:cNvSpPr/>
          <p:nvPr/>
        </p:nvSpPr>
        <p:spPr>
          <a:xfrm>
            <a:off x="7281868" y="5893064"/>
            <a:ext cx="360000" cy="400463"/>
          </a:xfrm>
          <a:prstGeom prst="actionButtonForwardNex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Interaktive Schaltfläche: Ende 32">
            <a:hlinkClick r:id="rId5" action="ppaction://hlinksldjump" highlightClick="1"/>
          </p:cNvPr>
          <p:cNvSpPr/>
          <p:nvPr/>
        </p:nvSpPr>
        <p:spPr>
          <a:xfrm>
            <a:off x="8025949" y="5893064"/>
            <a:ext cx="360000" cy="400463"/>
          </a:xfrm>
          <a:prstGeom prst="actionButtonEn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>
            <a:off x="1498958" y="1359244"/>
            <a:ext cx="395416" cy="296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>
            <a:off x="1502748" y="2080055"/>
            <a:ext cx="395416" cy="296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rechts 16"/>
          <p:cNvSpPr/>
          <p:nvPr/>
        </p:nvSpPr>
        <p:spPr>
          <a:xfrm>
            <a:off x="1498958" y="2920314"/>
            <a:ext cx="395416" cy="296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 nach rechts 17"/>
          <p:cNvSpPr/>
          <p:nvPr/>
        </p:nvSpPr>
        <p:spPr>
          <a:xfrm>
            <a:off x="1498958" y="3753704"/>
            <a:ext cx="395416" cy="296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Pfeil nach rechts 18"/>
          <p:cNvSpPr/>
          <p:nvPr/>
        </p:nvSpPr>
        <p:spPr>
          <a:xfrm>
            <a:off x="1498958" y="4481384"/>
            <a:ext cx="395416" cy="296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Pfeil nach rechts 19"/>
          <p:cNvSpPr/>
          <p:nvPr/>
        </p:nvSpPr>
        <p:spPr>
          <a:xfrm>
            <a:off x="1498958" y="5214552"/>
            <a:ext cx="395416" cy="2965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Titel 8"/>
          <p:cNvSpPr txBox="1">
            <a:spLocks/>
          </p:cNvSpPr>
          <p:nvPr/>
        </p:nvSpPr>
        <p:spPr>
          <a:xfrm>
            <a:off x="3590995" y="1263478"/>
            <a:ext cx="6805857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Feuer in Windrichtung bekämpfen</a:t>
            </a:r>
          </a:p>
        </p:txBody>
      </p:sp>
      <p:sp>
        <p:nvSpPr>
          <p:cNvPr id="27" name="Titel 8"/>
          <p:cNvSpPr txBox="1">
            <a:spLocks/>
          </p:cNvSpPr>
          <p:nvPr/>
        </p:nvSpPr>
        <p:spPr>
          <a:xfrm>
            <a:off x="3590996" y="1874800"/>
            <a:ext cx="6805857" cy="8127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Von Vorne Nach Hinten und 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Von Unten nach oben löschen</a:t>
            </a:r>
          </a:p>
        </p:txBody>
      </p:sp>
      <p:sp>
        <p:nvSpPr>
          <p:cNvPr id="29" name="Titel 8"/>
          <p:cNvSpPr txBox="1">
            <a:spLocks/>
          </p:cNvSpPr>
          <p:nvPr/>
        </p:nvSpPr>
        <p:spPr>
          <a:xfrm>
            <a:off x="3590995" y="2687597"/>
            <a:ext cx="6805857" cy="763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Aber: Tropf- oder Fließbrände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Von Oben nach unten löschen</a:t>
            </a:r>
          </a:p>
        </p:txBody>
      </p:sp>
      <p:sp>
        <p:nvSpPr>
          <p:cNvPr id="32" name="Titel 8"/>
          <p:cNvSpPr txBox="1">
            <a:spLocks/>
          </p:cNvSpPr>
          <p:nvPr/>
        </p:nvSpPr>
        <p:spPr>
          <a:xfrm>
            <a:off x="3590994" y="3657938"/>
            <a:ext cx="6805857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Mehrere Feuerlösche </a:t>
            </a:r>
            <a:r>
              <a:rPr lang="de-AT" sz="2400" dirty="0" err="1">
                <a:solidFill>
                  <a:schemeClr val="tx2"/>
                </a:solidFill>
              </a:rPr>
              <a:t>gleizeitig</a:t>
            </a:r>
            <a:r>
              <a:rPr lang="de-AT" sz="2400" dirty="0">
                <a:solidFill>
                  <a:schemeClr val="tx2"/>
                </a:solidFill>
              </a:rPr>
              <a:t> einsetzen</a:t>
            </a:r>
          </a:p>
        </p:txBody>
      </p:sp>
      <p:sp>
        <p:nvSpPr>
          <p:cNvPr id="34" name="Titel 8"/>
          <p:cNvSpPr txBox="1">
            <a:spLocks/>
          </p:cNvSpPr>
          <p:nvPr/>
        </p:nvSpPr>
        <p:spPr>
          <a:xfrm>
            <a:off x="3590993" y="4180347"/>
            <a:ext cx="6805857" cy="836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Vorsicht vor </a:t>
            </a:r>
            <a:r>
              <a:rPr lang="de-AT" sz="2400" dirty="0" err="1">
                <a:solidFill>
                  <a:schemeClr val="tx2"/>
                </a:solidFill>
              </a:rPr>
              <a:t>wiederentzündung</a:t>
            </a:r>
            <a:endParaRPr lang="de-AT" sz="2400" dirty="0">
              <a:solidFill>
                <a:schemeClr val="tx2"/>
              </a:solidFill>
            </a:endParaRP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(Mit Wasser nachlöschen)</a:t>
            </a:r>
          </a:p>
        </p:txBody>
      </p:sp>
      <p:sp>
        <p:nvSpPr>
          <p:cNvPr id="35" name="Titel 8"/>
          <p:cNvSpPr txBox="1">
            <a:spLocks/>
          </p:cNvSpPr>
          <p:nvPr/>
        </p:nvSpPr>
        <p:spPr>
          <a:xfrm>
            <a:off x="3590993" y="5116372"/>
            <a:ext cx="6805857" cy="488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Eingesetzte Feuerlöscher neu befüllen lassen</a:t>
            </a:r>
          </a:p>
        </p:txBody>
      </p:sp>
    </p:spTree>
    <p:extLst>
      <p:ext uri="{BB962C8B-B14F-4D97-AF65-F5344CB8AC3E}">
        <p14:creationId xmlns:p14="http://schemas.microsoft.com/office/powerpoint/2010/main" val="332413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299611" y="309322"/>
            <a:ext cx="5965543" cy="830928"/>
          </a:xfrm>
        </p:spPr>
        <p:txBody>
          <a:bodyPr/>
          <a:lstStyle/>
          <a:p>
            <a:pPr algn="ctr"/>
            <a:r>
              <a:rPr lang="de-AT" sz="3200" u="sng" dirty="0"/>
              <a:t>Gold:</a:t>
            </a:r>
          </a:p>
        </p:txBody>
      </p:sp>
      <p:pic>
        <p:nvPicPr>
          <p:cNvPr id="3" name="Grafi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1" y="1643505"/>
            <a:ext cx="648000" cy="648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299611" y="1643505"/>
            <a:ext cx="746095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Dienstgrade und Funktionsabzeichen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299611" y="2546813"/>
            <a:ext cx="27397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Gerätekunde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99611" y="3450121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 und Alarmierung</a:t>
            </a:r>
          </a:p>
        </p:txBody>
      </p:sp>
      <p:pic>
        <p:nvPicPr>
          <p:cNvPr id="5" name="Grafik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4" y="2486607"/>
            <a:ext cx="1117133" cy="766741"/>
          </a:xfrm>
          <a:prstGeom prst="rect">
            <a:avLst/>
          </a:prstGeom>
        </p:spPr>
      </p:pic>
      <p:pic>
        <p:nvPicPr>
          <p:cNvPr id="7" name="Grafik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15" y="3318123"/>
            <a:ext cx="982922" cy="938191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299611" y="4353429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Planspiel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5" name="Picture 5" descr="G:\Feuerwehr LOGO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feld 25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8" name="Interaktive Schaltfläche: Start 27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Interaktive Schaltfläche: Anfang 28">
              <a:hlinkClick r:id="rId10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Interaktive Schaltfläche: Ende 31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" name="Grafik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577" y="4325440"/>
            <a:ext cx="2191034" cy="9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789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482382" y="5099342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tx1"/>
                </a:solidFill>
              </a:rPr>
              <a:t>Probefeuerwehrmann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309322"/>
            <a:ext cx="12191999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Dienstgrade und Funktionsabzeichen</a:t>
            </a:r>
            <a:r>
              <a:rPr lang="de-AT" sz="3200" u="sng" dirty="0"/>
              <a:t>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08" y="1626324"/>
            <a:ext cx="720000" cy="7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4" y="3630204"/>
            <a:ext cx="720000" cy="7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63" y="1647257"/>
            <a:ext cx="720000" cy="72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93" y="1628800"/>
            <a:ext cx="720000" cy="72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56" y="3639925"/>
            <a:ext cx="720000" cy="72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19" y="1647257"/>
            <a:ext cx="720000" cy="72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49" y="1626324"/>
            <a:ext cx="720000" cy="72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5" y="1636045"/>
            <a:ext cx="720000" cy="72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9" y="2629502"/>
            <a:ext cx="720000" cy="72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94" y="3630204"/>
            <a:ext cx="720000" cy="72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80" y="1636045"/>
            <a:ext cx="720000" cy="720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10" y="1626324"/>
            <a:ext cx="720000" cy="720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98" y="1636045"/>
            <a:ext cx="720000" cy="720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4" y="1628800"/>
            <a:ext cx="720000" cy="720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4" y="2629502"/>
            <a:ext cx="720000" cy="72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93" y="2629502"/>
            <a:ext cx="720000" cy="72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10" y="2629502"/>
            <a:ext cx="720000" cy="72000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4068528" y="5234051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Feuerwehrmann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107798" y="5234051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Oberfeuerwehrmann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122382" y="5241034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Hauptfeuerwehrmann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117857" y="5234050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Löschmeister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891484" y="5243017"/>
            <a:ext cx="27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Oberlöschmeister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773179" y="5228510"/>
            <a:ext cx="300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Hauptlöschmeister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219850" y="5241033"/>
            <a:ext cx="20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Brandmeister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878702" y="5228950"/>
            <a:ext cx="279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Oberbrandmeister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679904" y="5228510"/>
            <a:ext cx="317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Hauptbrandmeister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279735" y="5236033"/>
            <a:ext cx="20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Verwalter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263999" y="5236034"/>
            <a:ext cx="20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Verwalter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919827" y="5228510"/>
            <a:ext cx="269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Oberverwalter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925905" y="5243963"/>
            <a:ext cx="260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Hauptverwalter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084143" y="5228510"/>
            <a:ext cx="24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Brandinspektor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838287" y="5228510"/>
            <a:ext cx="287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Oberbrandinspektor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224262" y="5237311"/>
            <a:ext cx="408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Hauptbrandinspektor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08" y="2629502"/>
            <a:ext cx="720000" cy="7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9" y="3630204"/>
            <a:ext cx="72000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48" y="3630204"/>
            <a:ext cx="720000" cy="72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72" y="3630204"/>
            <a:ext cx="720000" cy="72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605" y="3561804"/>
            <a:ext cx="714375" cy="71437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84" y="3528247"/>
            <a:ext cx="723900" cy="73342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38" y="3571329"/>
            <a:ext cx="714375" cy="704850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954378" y="5230715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Bezirksverwalter</a:t>
            </a:r>
          </a:p>
        </p:txBody>
      </p:sp>
      <p:sp>
        <p:nvSpPr>
          <p:cNvPr id="41" name="Rechteck 40"/>
          <p:cNvSpPr/>
          <p:nvPr/>
        </p:nvSpPr>
        <p:spPr>
          <a:xfrm>
            <a:off x="4530180" y="5241506"/>
            <a:ext cx="3484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Abschnittsbrandinspektor</a:t>
            </a:r>
          </a:p>
        </p:txBody>
      </p:sp>
      <p:sp>
        <p:nvSpPr>
          <p:cNvPr id="52" name="Rechteck 51"/>
          <p:cNvSpPr/>
          <p:nvPr/>
        </p:nvSpPr>
        <p:spPr>
          <a:xfrm>
            <a:off x="5615271" y="5232927"/>
            <a:ext cx="130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 err="1"/>
              <a:t>Brandrat</a:t>
            </a:r>
            <a:endParaRPr lang="de-AT" sz="2400" b="1" dirty="0"/>
          </a:p>
        </p:txBody>
      </p:sp>
      <p:sp>
        <p:nvSpPr>
          <p:cNvPr id="53" name="Rechteck 52"/>
          <p:cNvSpPr/>
          <p:nvPr/>
        </p:nvSpPr>
        <p:spPr>
          <a:xfrm>
            <a:off x="5271076" y="5239522"/>
            <a:ext cx="193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Oberbrandrat</a:t>
            </a:r>
          </a:p>
        </p:txBody>
      </p:sp>
      <p:sp>
        <p:nvSpPr>
          <p:cNvPr id="54" name="Rechteck 53"/>
          <p:cNvSpPr/>
          <p:nvPr/>
        </p:nvSpPr>
        <p:spPr>
          <a:xfrm>
            <a:off x="5310105" y="5232439"/>
            <a:ext cx="191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Kommandant</a:t>
            </a:r>
          </a:p>
        </p:txBody>
      </p:sp>
      <p:sp>
        <p:nvSpPr>
          <p:cNvPr id="55" name="Rechteck 54"/>
          <p:cNvSpPr/>
          <p:nvPr/>
        </p:nvSpPr>
        <p:spPr>
          <a:xfrm>
            <a:off x="5029842" y="5239521"/>
            <a:ext cx="2474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Zugskommandant</a:t>
            </a:r>
          </a:p>
        </p:txBody>
      </p:sp>
      <p:sp>
        <p:nvSpPr>
          <p:cNvPr id="56" name="Rechteck 55"/>
          <p:cNvSpPr/>
          <p:nvPr/>
        </p:nvSpPr>
        <p:spPr>
          <a:xfrm>
            <a:off x="4767575" y="5235041"/>
            <a:ext cx="301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Gruppenkommandant</a:t>
            </a:r>
          </a:p>
        </p:txBody>
      </p:sp>
      <p:grpSp>
        <p:nvGrpSpPr>
          <p:cNvPr id="59" name="Gruppieren 58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0" name="Picture 5" descr="G:\Feuerwehr LOGO.bmp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feld 60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63" name="Interaktive Schaltfläche: Start 62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Interaktive Schaltfläche: Anfang 63">
              <a:hlinkClick r:id="rId29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Interaktive Schaltfläche: Zurück oder Vorherige(r) 64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Interaktive Schaltfläche: Nächste(r) oder Weiter 65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Interaktive Schaltfläche: Ende 66">
              <a:hlinkClick r:id="rId29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5" y="3561804"/>
            <a:ext cx="720000" cy="7884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13" y="3540493"/>
            <a:ext cx="697454" cy="69745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20" y="4303122"/>
            <a:ext cx="682744" cy="68274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10" y="4300779"/>
            <a:ext cx="725401" cy="72540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10" y="4328287"/>
            <a:ext cx="670384" cy="670384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479" y="4262222"/>
            <a:ext cx="714123" cy="723644"/>
          </a:xfrm>
          <a:prstGeom prst="rect">
            <a:avLst/>
          </a:prstGeom>
        </p:spPr>
      </p:pic>
      <p:sp>
        <p:nvSpPr>
          <p:cNvPr id="68" name="Rechteck 67"/>
          <p:cNvSpPr/>
          <p:nvPr/>
        </p:nvSpPr>
        <p:spPr>
          <a:xfrm>
            <a:off x="4924930" y="5239520"/>
            <a:ext cx="2851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Landesbranddirektor</a:t>
            </a:r>
          </a:p>
        </p:txBody>
      </p:sp>
      <p:sp>
        <p:nvSpPr>
          <p:cNvPr id="69" name="Rechteck 68"/>
          <p:cNvSpPr/>
          <p:nvPr/>
        </p:nvSpPr>
        <p:spPr>
          <a:xfrm>
            <a:off x="5570610" y="5218505"/>
            <a:ext cx="1566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Maschinist</a:t>
            </a:r>
          </a:p>
        </p:txBody>
      </p:sp>
      <p:sp>
        <p:nvSpPr>
          <p:cNvPr id="70" name="Rechteck 69"/>
          <p:cNvSpPr/>
          <p:nvPr/>
        </p:nvSpPr>
        <p:spPr>
          <a:xfrm>
            <a:off x="5161821" y="5238483"/>
            <a:ext cx="2184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Obermaschinist</a:t>
            </a:r>
          </a:p>
        </p:txBody>
      </p:sp>
      <p:sp>
        <p:nvSpPr>
          <p:cNvPr id="71" name="Rechteck 70"/>
          <p:cNvSpPr/>
          <p:nvPr/>
        </p:nvSpPr>
        <p:spPr>
          <a:xfrm>
            <a:off x="5531025" y="5212422"/>
            <a:ext cx="1639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Gerätewart</a:t>
            </a:r>
          </a:p>
        </p:txBody>
      </p:sp>
      <p:sp>
        <p:nvSpPr>
          <p:cNvPr id="72" name="Rechteck 71"/>
          <p:cNvSpPr/>
          <p:nvPr/>
        </p:nvSpPr>
        <p:spPr>
          <a:xfrm>
            <a:off x="5724538" y="5215094"/>
            <a:ext cx="1059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Funker</a:t>
            </a:r>
          </a:p>
        </p:txBody>
      </p:sp>
      <p:sp>
        <p:nvSpPr>
          <p:cNvPr id="73" name="Rechteck 72"/>
          <p:cNvSpPr/>
          <p:nvPr/>
        </p:nvSpPr>
        <p:spPr>
          <a:xfrm>
            <a:off x="5109877" y="5237537"/>
            <a:ext cx="2450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Atemschutzträger</a:t>
            </a:r>
          </a:p>
        </p:txBody>
      </p:sp>
    </p:spTree>
    <p:extLst>
      <p:ext uri="{BB962C8B-B14F-4D97-AF65-F5344CB8AC3E}">
        <p14:creationId xmlns:p14="http://schemas.microsoft.com/office/powerpoint/2010/main" val="721137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3" grpId="0" build="allAtOnce"/>
      <p:bldP spid="34" grpId="0"/>
      <p:bldP spid="34" grpId="1"/>
      <p:bldP spid="35" grpId="0"/>
      <p:bldP spid="35" grpId="1"/>
      <p:bldP spid="36" grpId="0"/>
      <p:bldP spid="36" grpId="1"/>
      <p:bldP spid="37" grpId="0" build="allAtOnce"/>
      <p:bldP spid="38" grpId="0" build="allAtOnce"/>
      <p:bldP spid="40" grpId="0" build="allAtOnce"/>
      <p:bldP spid="42" grpId="0" build="allAtOnce"/>
      <p:bldP spid="43" grpId="0" build="allAtOnce"/>
      <p:bldP spid="44" grpId="0" build="allAtOnce"/>
      <p:bldP spid="46" grpId="0" build="allAtOnce"/>
      <p:bldP spid="47" grpId="0" build="allAtOnce"/>
      <p:bldP spid="49" grpId="0" build="allAtOnce"/>
      <p:bldP spid="50" grpId="0" build="allAtOnce"/>
      <p:bldP spid="51" grpId="0" build="allAtOnce"/>
      <p:bldP spid="39" grpId="0"/>
      <p:bldP spid="39" grpId="1"/>
      <p:bldP spid="41" grpId="0" build="allAtOnce"/>
      <p:bldP spid="53" grpId="0" build="allAtOnce"/>
      <p:bldP spid="54" grpId="0" build="allAtOnce"/>
      <p:bldP spid="55" grpId="0" build="allAtOnce"/>
      <p:bldP spid="56" grpId="0" build="allAtOnce"/>
      <p:bldP spid="68" grpId="0" build="allAtOnce"/>
      <p:bldP spid="69" grpId="0" build="allAtOnce"/>
      <p:bldP spid="70" grpId="0" build="allAtOnce"/>
      <p:bldP spid="71" grpId="0" build="allAtOnce"/>
      <p:bldP spid="72" grpId="0" build="allAtOnce"/>
      <p:bldP spid="7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Gerätekunde</a:t>
            </a:r>
            <a:r>
              <a:rPr lang="de-AT" sz="3200" u="sng" dirty="0"/>
              <a:t>: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3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35" name="Interaktive Schaltfläche: Start 3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Interaktive Schaltfläche: Anfang 35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Interaktive Schaltfläche: Zurück oder Vorherige(r) 36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Interaktive Schaltfläche: Nächste(r) oder Weiter 37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Interaktive Schaltfläche: Ende 38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7" name="Grafik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15" y="1552733"/>
            <a:ext cx="980184" cy="86535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3299611" y="1643505"/>
            <a:ext cx="765741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Geräte zum Absichern der Unfallstelle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299611" y="2546813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Leinen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299611" y="3450121"/>
            <a:ext cx="86971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Geräte zur Personensicherung und -rettung</a:t>
            </a:r>
          </a:p>
        </p:txBody>
      </p:sp>
      <p:pic>
        <p:nvPicPr>
          <p:cNvPr id="40" name="Grafik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34" y="2439924"/>
            <a:ext cx="665146" cy="1034674"/>
          </a:xfrm>
          <a:prstGeom prst="rect">
            <a:avLst/>
          </a:prstGeom>
        </p:spPr>
      </p:pic>
      <p:pic>
        <p:nvPicPr>
          <p:cNvPr id="41" name="Grafik 4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" y="3704104"/>
            <a:ext cx="2863618" cy="484287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3299611" y="4353429"/>
            <a:ext cx="344902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Kleinlöschgeräte</a:t>
            </a:r>
          </a:p>
        </p:txBody>
      </p:sp>
      <p:pic>
        <p:nvPicPr>
          <p:cNvPr id="43" name="Grafik 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93" y="4218010"/>
            <a:ext cx="938628" cy="9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49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14" y="1558713"/>
            <a:ext cx="4236954" cy="37405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60" y="1395601"/>
            <a:ext cx="3634198" cy="363419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09" y="1412046"/>
            <a:ext cx="3750164" cy="3750164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Geräte zum Absichern der Unfallstelle</a:t>
            </a:r>
            <a:r>
              <a:rPr lang="de-AT" sz="3200" u="sng" dirty="0"/>
              <a:t>:</a:t>
            </a:r>
          </a:p>
        </p:txBody>
      </p:sp>
      <p:grpSp>
        <p:nvGrpSpPr>
          <p:cNvPr id="68" name="Gruppieren 67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9" name="Picture 5" descr="G:\Feuerwehr LOGO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72" name="Interaktive Schaltfläche: Start 71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Interaktive Schaltfläche: Anfang 72">
              <a:hlinkClick r:id="rId7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Interaktive Schaltfläche: Zurück oder Vorherige(r) 73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Interaktive Schaltfläche: Nächste(r) oder Weiter 74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Interaktive Schaltfläche: Ende 75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3" name="Titel 8"/>
          <p:cNvSpPr txBox="1">
            <a:spLocks/>
          </p:cNvSpPr>
          <p:nvPr/>
        </p:nvSpPr>
        <p:spPr>
          <a:xfrm>
            <a:off x="915933" y="1947278"/>
            <a:ext cx="3912545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4F81BD">
                    <a:lumMod val="50000"/>
                  </a:srgbClr>
                </a:solidFill>
              </a:rPr>
              <a:t>Winkerkelle:</a:t>
            </a:r>
          </a:p>
        </p:txBody>
      </p:sp>
      <p:sp>
        <p:nvSpPr>
          <p:cNvPr id="34" name="Titel 8"/>
          <p:cNvSpPr txBox="1">
            <a:spLocks/>
          </p:cNvSpPr>
          <p:nvPr/>
        </p:nvSpPr>
        <p:spPr>
          <a:xfrm>
            <a:off x="915935" y="2917517"/>
            <a:ext cx="3797585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chemeClr val="tx2"/>
                </a:solidFill>
              </a:rPr>
              <a:t>Warnweste: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35" name="Titel 8"/>
          <p:cNvSpPr txBox="1">
            <a:spLocks/>
          </p:cNvSpPr>
          <p:nvPr/>
        </p:nvSpPr>
        <p:spPr>
          <a:xfrm>
            <a:off x="915934" y="3887756"/>
            <a:ext cx="6365934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chemeClr val="tx2"/>
                </a:solidFill>
              </a:rPr>
              <a:t>Warndreieck (</a:t>
            </a:r>
            <a:r>
              <a:rPr lang="de-AT" dirty="0" err="1">
                <a:solidFill>
                  <a:schemeClr val="tx2"/>
                </a:solidFill>
              </a:rPr>
              <a:t>Triopan</a:t>
            </a:r>
            <a:r>
              <a:rPr lang="de-AT" dirty="0">
                <a:solidFill>
                  <a:schemeClr val="tx2"/>
                </a:solidFill>
              </a:rPr>
              <a:t>)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>
            <a:off x="370703" y="2144985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Pfeil nach rechts 40"/>
          <p:cNvSpPr/>
          <p:nvPr/>
        </p:nvSpPr>
        <p:spPr>
          <a:xfrm>
            <a:off x="370703" y="3116223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Pfeil nach rechts 43"/>
          <p:cNvSpPr/>
          <p:nvPr/>
        </p:nvSpPr>
        <p:spPr>
          <a:xfrm>
            <a:off x="370703" y="4086462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84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28" y="1168060"/>
            <a:ext cx="2717451" cy="4227146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Leinen</a:t>
            </a:r>
            <a:r>
              <a:rPr lang="de-AT" sz="3200" u="sng" dirty="0"/>
              <a:t>:</a:t>
            </a:r>
          </a:p>
        </p:txBody>
      </p:sp>
      <p:grpSp>
        <p:nvGrpSpPr>
          <p:cNvPr id="68" name="Gruppieren 67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9" name="Picture 5" descr="G:\Feuerwehr LOGO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72" name="Interaktive Schaltfläche: Start 71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Interaktive Schaltfläche: Anfang 72">
              <a:hlinkClick r:id="rId5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Interaktive Schaltfläche: Zurück oder Vorherige(r) 73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Interaktive Schaltfläche: Nächste(r) oder Weiter 74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Interaktive Schaltfläche: Ende 75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3" name="Titel 8"/>
          <p:cNvSpPr txBox="1">
            <a:spLocks/>
          </p:cNvSpPr>
          <p:nvPr/>
        </p:nvSpPr>
        <p:spPr>
          <a:xfrm>
            <a:off x="915933" y="2432398"/>
            <a:ext cx="3912545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4F81BD">
                    <a:lumMod val="50000"/>
                  </a:srgbClr>
                </a:solidFill>
              </a:rPr>
              <a:t>Rettungsleine:</a:t>
            </a:r>
          </a:p>
        </p:txBody>
      </p:sp>
      <p:sp>
        <p:nvSpPr>
          <p:cNvPr id="34" name="Titel 8"/>
          <p:cNvSpPr txBox="1">
            <a:spLocks/>
          </p:cNvSpPr>
          <p:nvPr/>
        </p:nvSpPr>
        <p:spPr>
          <a:xfrm>
            <a:off x="915935" y="3402637"/>
            <a:ext cx="3797585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chemeClr val="tx2"/>
                </a:solidFill>
              </a:rPr>
              <a:t>Arbeitsleine: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>
            <a:off x="370703" y="2630105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Pfeil nach rechts 40"/>
          <p:cNvSpPr/>
          <p:nvPr/>
        </p:nvSpPr>
        <p:spPr>
          <a:xfrm>
            <a:off x="370703" y="3601343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1" y="1346120"/>
            <a:ext cx="3879732" cy="38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8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04" y="1558713"/>
            <a:ext cx="3740574" cy="37405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14" y="3000335"/>
            <a:ext cx="6983695" cy="118106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09" y="2274584"/>
            <a:ext cx="3750164" cy="2025088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Geräte zur Personensicherung- und </a:t>
            </a:r>
            <a:r>
              <a:rPr lang="de-AT" u="sng" dirty="0" err="1"/>
              <a:t>rettung</a:t>
            </a:r>
            <a:r>
              <a:rPr lang="de-AT" sz="3200" u="sng" dirty="0"/>
              <a:t>:</a:t>
            </a:r>
          </a:p>
        </p:txBody>
      </p:sp>
      <p:grpSp>
        <p:nvGrpSpPr>
          <p:cNvPr id="68" name="Gruppieren 67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9" name="Picture 5" descr="G:\Feuerwehr LOGO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72" name="Interaktive Schaltfläche: Start 71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Interaktive Schaltfläche: Anfang 72">
              <a:hlinkClick r:id="rId7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Interaktive Schaltfläche: Zurück oder Vorherige(r) 73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Interaktive Schaltfläche: Nächste(r) oder Weiter 74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Interaktive Schaltfläche: Ende 75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3" name="Titel 8"/>
          <p:cNvSpPr txBox="1">
            <a:spLocks/>
          </p:cNvSpPr>
          <p:nvPr/>
        </p:nvSpPr>
        <p:spPr>
          <a:xfrm>
            <a:off x="915933" y="1947278"/>
            <a:ext cx="5394926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4F81BD">
                    <a:lumMod val="50000"/>
                  </a:srgbClr>
                </a:solidFill>
              </a:rPr>
              <a:t>Feuerwehrgurt:</a:t>
            </a:r>
          </a:p>
        </p:txBody>
      </p:sp>
      <p:sp>
        <p:nvSpPr>
          <p:cNvPr id="34" name="Titel 8"/>
          <p:cNvSpPr txBox="1">
            <a:spLocks/>
          </p:cNvSpPr>
          <p:nvPr/>
        </p:nvSpPr>
        <p:spPr>
          <a:xfrm>
            <a:off x="915935" y="2917517"/>
            <a:ext cx="3797585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chemeClr val="tx2"/>
                </a:solidFill>
              </a:rPr>
              <a:t>Tragetuch: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35" name="Titel 8"/>
          <p:cNvSpPr txBox="1">
            <a:spLocks/>
          </p:cNvSpPr>
          <p:nvPr/>
        </p:nvSpPr>
        <p:spPr>
          <a:xfrm>
            <a:off x="915933" y="3887756"/>
            <a:ext cx="6893941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chemeClr val="tx2"/>
                </a:solidFill>
              </a:rPr>
              <a:t>Rettungsdreieck (Windel)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>
            <a:off x="370703" y="2144985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Pfeil nach rechts 40"/>
          <p:cNvSpPr/>
          <p:nvPr/>
        </p:nvSpPr>
        <p:spPr>
          <a:xfrm>
            <a:off x="370703" y="3116223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Pfeil nach rechts 43"/>
          <p:cNvSpPr/>
          <p:nvPr/>
        </p:nvSpPr>
        <p:spPr>
          <a:xfrm>
            <a:off x="370703" y="4086462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857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299611" y="309322"/>
            <a:ext cx="5965543" cy="830928"/>
          </a:xfrm>
        </p:spPr>
        <p:txBody>
          <a:bodyPr/>
          <a:lstStyle/>
          <a:p>
            <a:pPr algn="ctr"/>
            <a:r>
              <a:rPr lang="de-AT" u="sng" dirty="0"/>
              <a:t>Bronze</a:t>
            </a:r>
            <a:r>
              <a:rPr lang="de-AT" sz="3200" u="sng" dirty="0"/>
              <a:t>: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1" y="1643505"/>
            <a:ext cx="648000" cy="648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299611" y="1643505"/>
            <a:ext cx="25626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Dienstgrade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299611" y="2546813"/>
            <a:ext cx="81619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Wasserführende </a:t>
            </a:r>
            <a:r>
              <a:rPr lang="de-AT" sz="3600" b="1" spc="50" dirty="0" err="1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Amaturen</a:t>
            </a:r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und Zubehör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99611" y="3450121"/>
            <a:ext cx="68737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Fahrzeuge der eigenen Feuerwehr</a:t>
            </a:r>
          </a:p>
        </p:txBody>
      </p:sp>
      <p:pic>
        <p:nvPicPr>
          <p:cNvPr id="5" name="Grafik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4" y="2486607"/>
            <a:ext cx="1117133" cy="766741"/>
          </a:xfrm>
          <a:prstGeom prst="rect">
            <a:avLst/>
          </a:prstGeom>
        </p:spPr>
      </p:pic>
      <p:pic>
        <p:nvPicPr>
          <p:cNvPr id="8" name="Grafik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07" y="3364956"/>
            <a:ext cx="975326" cy="816660"/>
          </a:xfrm>
          <a:prstGeom prst="rect">
            <a:avLst/>
          </a:prstGeom>
        </p:spPr>
      </p:pic>
      <p:grpSp>
        <p:nvGrpSpPr>
          <p:cNvPr id="30" name="Gruppieren 29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31" name="Picture 5" descr="G:\Feuerwehr LOGO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feld 31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34" name="Interaktive Schaltfläche: Start 33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Interaktive Schaltfläche: Anfang 34">
              <a:hlinkClick r:id="" action="ppaction://hlinkshowjump?jump=firstslide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Interaktive Schaltfläche: Zurück oder Vorherige(r) 35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Interaktive Schaltfläche: Nächste(r) oder Weiter 36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Interaktive Schaltfläche: Ende 37">
              <a:hlinkClick r:id="rId9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30293189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39" y="2049111"/>
            <a:ext cx="2990350" cy="29903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34" y="1440011"/>
            <a:ext cx="3859276" cy="38592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04" y="1558713"/>
            <a:ext cx="3740574" cy="3740574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Kleinlöschgeräte</a:t>
            </a:r>
            <a:r>
              <a:rPr lang="de-AT" sz="3200" u="sng" dirty="0"/>
              <a:t>:</a:t>
            </a:r>
          </a:p>
        </p:txBody>
      </p:sp>
      <p:grpSp>
        <p:nvGrpSpPr>
          <p:cNvPr id="68" name="Gruppieren 67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9" name="Picture 5" descr="G:\Feuerwehr LOGO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72" name="Interaktive Schaltfläche: Start 71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Interaktive Schaltfläche: Anfang 72">
              <a:hlinkClick r:id="rId7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Interaktive Schaltfläche: Zurück oder Vorherige(r) 73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Interaktive Schaltfläche: Nächste(r) oder Weiter 74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Interaktive Schaltfläche: Ende 75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3" name="Titel 8"/>
          <p:cNvSpPr txBox="1">
            <a:spLocks/>
          </p:cNvSpPr>
          <p:nvPr/>
        </p:nvSpPr>
        <p:spPr>
          <a:xfrm>
            <a:off x="915933" y="1947278"/>
            <a:ext cx="5394926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4F81BD">
                    <a:lumMod val="50000"/>
                  </a:srgbClr>
                </a:solidFill>
              </a:rPr>
              <a:t>Löschdecke:</a:t>
            </a:r>
          </a:p>
        </p:txBody>
      </p:sp>
      <p:sp>
        <p:nvSpPr>
          <p:cNvPr id="34" name="Titel 8"/>
          <p:cNvSpPr txBox="1">
            <a:spLocks/>
          </p:cNvSpPr>
          <p:nvPr/>
        </p:nvSpPr>
        <p:spPr>
          <a:xfrm>
            <a:off x="915935" y="2917517"/>
            <a:ext cx="3797585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chemeClr val="tx2"/>
                </a:solidFill>
              </a:rPr>
              <a:t>Feuerlöscher: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35" name="Titel 8"/>
          <p:cNvSpPr txBox="1">
            <a:spLocks/>
          </p:cNvSpPr>
          <p:nvPr/>
        </p:nvSpPr>
        <p:spPr>
          <a:xfrm>
            <a:off x="915933" y="3887756"/>
            <a:ext cx="6893941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chemeClr val="tx2"/>
                </a:solidFill>
              </a:rPr>
              <a:t>Kübelspritze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>
            <a:off x="370703" y="2144985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Pfeil nach rechts 40"/>
          <p:cNvSpPr/>
          <p:nvPr/>
        </p:nvSpPr>
        <p:spPr>
          <a:xfrm>
            <a:off x="370703" y="3116223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Pfeil nach rechts 43"/>
          <p:cNvSpPr/>
          <p:nvPr/>
        </p:nvSpPr>
        <p:spPr>
          <a:xfrm>
            <a:off x="370703" y="4086462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169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Funk und Alarmierung</a:t>
            </a:r>
            <a:r>
              <a:rPr lang="de-AT" sz="3200" u="sng" dirty="0"/>
              <a:t>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0" t="32767" r="32159" b="13788"/>
          <a:stretch/>
        </p:blipFill>
        <p:spPr>
          <a:xfrm>
            <a:off x="8737101" y="1580330"/>
            <a:ext cx="1215959" cy="36652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7" t="38424" r="35075" b="11974"/>
          <a:stretch/>
        </p:blipFill>
        <p:spPr>
          <a:xfrm>
            <a:off x="3030371" y="1712068"/>
            <a:ext cx="1245141" cy="3401739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741057" y="2573912"/>
            <a:ext cx="153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Gürtelclip</a:t>
            </a:r>
          </a:p>
        </p:txBody>
      </p:sp>
      <p:cxnSp>
        <p:nvCxnSpPr>
          <p:cNvPr id="27" name="Gerade Verbindung mit Pfeil 26"/>
          <p:cNvCxnSpPr>
            <a:stCxn id="26" idx="3"/>
          </p:cNvCxnSpPr>
          <p:nvPr/>
        </p:nvCxnSpPr>
        <p:spPr>
          <a:xfrm>
            <a:off x="7271555" y="2804745"/>
            <a:ext cx="1465545" cy="237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0384407" y="1860919"/>
            <a:ext cx="159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Antenne</a:t>
            </a:r>
          </a:p>
        </p:txBody>
      </p:sp>
      <p:cxnSp>
        <p:nvCxnSpPr>
          <p:cNvPr id="32" name="Gerade Verbindung mit Pfeil 31"/>
          <p:cNvCxnSpPr>
            <a:stCxn id="29" idx="1"/>
          </p:cNvCxnSpPr>
          <p:nvPr/>
        </p:nvCxnSpPr>
        <p:spPr>
          <a:xfrm flipH="1" flipV="1">
            <a:off x="9606455" y="1717618"/>
            <a:ext cx="777952" cy="374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0277576" y="3887291"/>
            <a:ext cx="180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Sprechtaste</a:t>
            </a:r>
          </a:p>
        </p:txBody>
      </p:sp>
      <p:cxnSp>
        <p:nvCxnSpPr>
          <p:cNvPr id="37" name="Gerade Verbindung mit Pfeil 36"/>
          <p:cNvCxnSpPr>
            <a:stCxn id="36" idx="1"/>
          </p:cNvCxnSpPr>
          <p:nvPr/>
        </p:nvCxnSpPr>
        <p:spPr>
          <a:xfrm flipH="1" flipV="1">
            <a:off x="9522372" y="3326058"/>
            <a:ext cx="755204" cy="792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5733395" y="1578404"/>
            <a:ext cx="292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Rückstelltaste auf Einsatzkanal FW-IM</a:t>
            </a:r>
          </a:p>
        </p:txBody>
      </p:sp>
      <p:cxnSp>
        <p:nvCxnSpPr>
          <p:cNvPr id="40" name="Gerade Verbindung mit Pfeil 39"/>
          <p:cNvCxnSpPr>
            <a:stCxn id="39" idx="3"/>
          </p:cNvCxnSpPr>
          <p:nvPr/>
        </p:nvCxnSpPr>
        <p:spPr>
          <a:xfrm>
            <a:off x="8655270" y="1993903"/>
            <a:ext cx="695686" cy="592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741057" y="3260426"/>
            <a:ext cx="153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Display</a:t>
            </a:r>
          </a:p>
        </p:txBody>
      </p:sp>
      <p:cxnSp>
        <p:nvCxnSpPr>
          <p:cNvPr id="43" name="Gerade Verbindung mit Pfeil 42"/>
          <p:cNvCxnSpPr>
            <a:stCxn id="42" idx="1"/>
          </p:cNvCxnSpPr>
          <p:nvPr/>
        </p:nvCxnSpPr>
        <p:spPr>
          <a:xfrm flipH="1" flipV="1">
            <a:off x="3867807" y="3430077"/>
            <a:ext cx="1873250" cy="61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5741057" y="3829446"/>
            <a:ext cx="2300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Ein/Aus Taste</a:t>
            </a:r>
          </a:p>
        </p:txBody>
      </p:sp>
      <p:cxnSp>
        <p:nvCxnSpPr>
          <p:cNvPr id="46" name="Gerade Verbindung mit Pfeil 45"/>
          <p:cNvCxnSpPr>
            <a:stCxn id="45" idx="1"/>
          </p:cNvCxnSpPr>
          <p:nvPr/>
        </p:nvCxnSpPr>
        <p:spPr>
          <a:xfrm flipH="1">
            <a:off x="3980570" y="4060279"/>
            <a:ext cx="1760487" cy="57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5733395" y="4398466"/>
            <a:ext cx="184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Tastenfeld</a:t>
            </a:r>
          </a:p>
        </p:txBody>
      </p:sp>
      <p:cxnSp>
        <p:nvCxnSpPr>
          <p:cNvPr id="57" name="Gerade Verbindung mit Pfeil 56"/>
          <p:cNvCxnSpPr>
            <a:stCxn id="56" idx="1"/>
          </p:cNvCxnSpPr>
          <p:nvPr/>
        </p:nvCxnSpPr>
        <p:spPr>
          <a:xfrm flipH="1">
            <a:off x="3773215" y="4629299"/>
            <a:ext cx="1960180" cy="26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3077529" y="3722091"/>
            <a:ext cx="1146734" cy="1398699"/>
          </a:xfrm>
          <a:prstGeom prst="roundRect">
            <a:avLst/>
          </a:prstGeom>
          <a:noFill/>
          <a:ln>
            <a:solidFill>
              <a:srgbClr val="FF1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Textfeld 59"/>
          <p:cNvSpPr txBox="1"/>
          <p:nvPr/>
        </p:nvSpPr>
        <p:spPr>
          <a:xfrm>
            <a:off x="-1267" y="2586879"/>
            <a:ext cx="25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Lautstärkenregler</a:t>
            </a:r>
          </a:p>
        </p:txBody>
      </p:sp>
      <p:cxnSp>
        <p:nvCxnSpPr>
          <p:cNvPr id="61" name="Gerade Verbindung mit Pfeil 60"/>
          <p:cNvCxnSpPr>
            <a:stCxn id="60" idx="3"/>
          </p:cNvCxnSpPr>
          <p:nvPr/>
        </p:nvCxnSpPr>
        <p:spPr>
          <a:xfrm flipV="1">
            <a:off x="2563429" y="2586880"/>
            <a:ext cx="645409" cy="230832"/>
          </a:xfrm>
          <a:prstGeom prst="straightConnector1">
            <a:avLst/>
          </a:prstGeom>
          <a:ln>
            <a:solidFill>
              <a:srgbClr val="FF1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34328" y="1644735"/>
            <a:ext cx="25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Drehknopf zur</a:t>
            </a:r>
          </a:p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Kanaleinstellung</a:t>
            </a:r>
          </a:p>
        </p:txBody>
      </p:sp>
      <p:cxnSp>
        <p:nvCxnSpPr>
          <p:cNvPr id="1024" name="Gerade Verbindung mit Pfeil 1023"/>
          <p:cNvCxnSpPr>
            <a:stCxn id="63" idx="3"/>
          </p:cNvCxnSpPr>
          <p:nvPr/>
        </p:nvCxnSpPr>
        <p:spPr>
          <a:xfrm>
            <a:off x="2599024" y="2060234"/>
            <a:ext cx="911431" cy="349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pieren 67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9" name="Picture 5" descr="G:\Feuerwehr LOGO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72" name="Interaktive Schaltfläche: Start 71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Interaktive Schaltfläche: Anfang 72">
              <a:hlinkClick r:id="rId6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Interaktive Schaltfläche: Zurück oder Vorherige(r) 73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Interaktive Schaltfläche: Nächste(r) oder Weiter 74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Interaktive Schaltfläche: Ende 75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633585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build="allAtOnce"/>
      <p:bldP spid="29" grpId="0" build="allAtOnce"/>
      <p:bldP spid="36" grpId="0" build="allAtOnce"/>
      <p:bldP spid="39" grpId="0" build="allAtOnce"/>
      <p:bldP spid="42" grpId="0" build="allAtOnce"/>
      <p:bldP spid="45" grpId="0" build="allAtOnce"/>
      <p:bldP spid="56" grpId="0" build="allAtOnce"/>
      <p:bldP spid="6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Funk und Alarmierung</a:t>
            </a:r>
            <a:r>
              <a:rPr lang="de-AT" sz="3200" u="sng" dirty="0"/>
              <a:t>: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4" name="Titel 8"/>
          <p:cNvSpPr txBox="1">
            <a:spLocks/>
          </p:cNvSpPr>
          <p:nvPr/>
        </p:nvSpPr>
        <p:spPr>
          <a:xfrm>
            <a:off x="4928735" y="2897078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>
                <a:solidFill>
                  <a:srgbClr val="00B050"/>
                </a:solidFill>
              </a:rPr>
              <a:t>D</a:t>
            </a:r>
            <a:endParaRPr lang="de-AT" sz="6000" dirty="0"/>
          </a:p>
        </p:txBody>
      </p:sp>
      <p:sp>
        <p:nvSpPr>
          <p:cNvPr id="35" name="Titel 8"/>
          <p:cNvSpPr txBox="1">
            <a:spLocks/>
          </p:cNvSpPr>
          <p:nvPr/>
        </p:nvSpPr>
        <p:spPr>
          <a:xfrm>
            <a:off x="6357449" y="4479271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/>
              <a:t>Sprechen</a:t>
            </a:r>
            <a:endParaRPr lang="de-AT" sz="3200" dirty="0"/>
          </a:p>
        </p:txBody>
      </p:sp>
      <p:sp>
        <p:nvSpPr>
          <p:cNvPr id="38" name="Titel 8"/>
          <p:cNvSpPr txBox="1">
            <a:spLocks/>
          </p:cNvSpPr>
          <p:nvPr/>
        </p:nvSpPr>
        <p:spPr>
          <a:xfrm>
            <a:off x="2736701" y="4479271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>
                <a:solidFill>
                  <a:srgbClr val="FFC000"/>
                </a:solidFill>
              </a:rPr>
              <a:t>Drücken</a:t>
            </a:r>
            <a:endParaRPr lang="de-AT" sz="3200" dirty="0">
              <a:solidFill>
                <a:srgbClr val="FFC000"/>
              </a:solidFill>
            </a:endParaRPr>
          </a:p>
        </p:txBody>
      </p:sp>
      <p:sp>
        <p:nvSpPr>
          <p:cNvPr id="41" name="Titel 8"/>
          <p:cNvSpPr txBox="1">
            <a:spLocks/>
          </p:cNvSpPr>
          <p:nvPr/>
        </p:nvSpPr>
        <p:spPr>
          <a:xfrm>
            <a:off x="2736700" y="1501120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>
                <a:solidFill>
                  <a:srgbClr val="00B050"/>
                </a:solidFill>
              </a:rPr>
              <a:t>Denken</a:t>
            </a:r>
            <a:endParaRPr lang="de-AT" sz="3200" dirty="0">
              <a:solidFill>
                <a:srgbClr val="00B050"/>
              </a:solidFill>
            </a:endParaRPr>
          </a:p>
        </p:txBody>
      </p:sp>
      <p:sp>
        <p:nvSpPr>
          <p:cNvPr id="42" name="Titel 8"/>
          <p:cNvSpPr txBox="1">
            <a:spLocks/>
          </p:cNvSpPr>
          <p:nvPr/>
        </p:nvSpPr>
        <p:spPr>
          <a:xfrm>
            <a:off x="6357449" y="1506356"/>
            <a:ext cx="2963665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>
                <a:solidFill>
                  <a:srgbClr val="00B0F0"/>
                </a:solidFill>
              </a:rPr>
              <a:t>Schlucken</a:t>
            </a:r>
            <a:endParaRPr lang="de-AT" sz="3200" dirty="0">
              <a:solidFill>
                <a:srgbClr val="00B0F0"/>
              </a:solidFill>
            </a:endParaRPr>
          </a:p>
        </p:txBody>
      </p:sp>
      <p:cxnSp>
        <p:nvCxnSpPr>
          <p:cNvPr id="12" name="Gerade Verbindung mit Pfeil 11"/>
          <p:cNvCxnSpPr>
            <a:endCxn id="41" idx="2"/>
          </p:cNvCxnSpPr>
          <p:nvPr/>
        </p:nvCxnSpPr>
        <p:spPr>
          <a:xfrm flipH="1" flipV="1">
            <a:off x="4218533" y="2145813"/>
            <a:ext cx="779943" cy="906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38" idx="0"/>
          </p:cNvCxnSpPr>
          <p:nvPr/>
        </p:nvCxnSpPr>
        <p:spPr>
          <a:xfrm flipH="1">
            <a:off x="4218534" y="3728006"/>
            <a:ext cx="1420402" cy="751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42" idx="2"/>
          </p:cNvCxnSpPr>
          <p:nvPr/>
        </p:nvCxnSpPr>
        <p:spPr>
          <a:xfrm flipV="1">
            <a:off x="6519693" y="2151049"/>
            <a:ext cx="1319589" cy="895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endCxn id="35" idx="0"/>
          </p:cNvCxnSpPr>
          <p:nvPr/>
        </p:nvCxnSpPr>
        <p:spPr>
          <a:xfrm>
            <a:off x="7182199" y="3735774"/>
            <a:ext cx="657083" cy="743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el 8"/>
          <p:cNvSpPr txBox="1">
            <a:spLocks/>
          </p:cNvSpPr>
          <p:nvPr/>
        </p:nvSpPr>
        <p:spPr>
          <a:xfrm>
            <a:off x="5562417" y="2897078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0" name="Titel 8"/>
          <p:cNvSpPr txBox="1">
            <a:spLocks/>
          </p:cNvSpPr>
          <p:nvPr/>
        </p:nvSpPr>
        <p:spPr>
          <a:xfrm>
            <a:off x="6195829" y="2890746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52" name="Titel 8"/>
          <p:cNvSpPr txBox="1">
            <a:spLocks/>
          </p:cNvSpPr>
          <p:nvPr/>
        </p:nvSpPr>
        <p:spPr>
          <a:xfrm>
            <a:off x="6829241" y="2898634"/>
            <a:ext cx="447766" cy="335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77669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Funk und Alarmierung</a:t>
            </a:r>
            <a:r>
              <a:rPr lang="de-AT" sz="3200" u="sng" dirty="0"/>
              <a:t>: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rId5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Titel 8"/>
          <p:cNvSpPr txBox="1">
            <a:spLocks/>
          </p:cNvSpPr>
          <p:nvPr/>
        </p:nvSpPr>
        <p:spPr>
          <a:xfrm>
            <a:off x="915933" y="2162433"/>
            <a:ext cx="2586397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00B050"/>
                </a:solidFill>
              </a:rPr>
              <a:t>Meldung:</a:t>
            </a:r>
            <a:endParaRPr lang="de-AT" sz="3200" dirty="0">
              <a:solidFill>
                <a:srgbClr val="00B050"/>
              </a:solidFill>
            </a:endParaRPr>
          </a:p>
        </p:txBody>
      </p:sp>
      <p:sp>
        <p:nvSpPr>
          <p:cNvPr id="27" name="Titel 8"/>
          <p:cNvSpPr txBox="1">
            <a:spLocks/>
          </p:cNvSpPr>
          <p:nvPr/>
        </p:nvSpPr>
        <p:spPr>
          <a:xfrm>
            <a:off x="915935" y="3132672"/>
            <a:ext cx="2586397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00B0F0"/>
                </a:solidFill>
              </a:rPr>
              <a:t>Frage:</a:t>
            </a:r>
            <a:endParaRPr lang="de-AT" sz="3200" dirty="0">
              <a:solidFill>
                <a:srgbClr val="00B0F0"/>
              </a:solidFill>
            </a:endParaRPr>
          </a:p>
        </p:txBody>
      </p:sp>
      <p:sp>
        <p:nvSpPr>
          <p:cNvPr id="29" name="Titel 8"/>
          <p:cNvSpPr txBox="1">
            <a:spLocks/>
          </p:cNvSpPr>
          <p:nvPr/>
        </p:nvSpPr>
        <p:spPr>
          <a:xfrm>
            <a:off x="915934" y="4102911"/>
            <a:ext cx="2586397" cy="706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Befehl:</a:t>
            </a:r>
            <a:endParaRPr lang="de-AT" sz="3200" dirty="0"/>
          </a:p>
        </p:txBody>
      </p:sp>
      <p:sp>
        <p:nvSpPr>
          <p:cNvPr id="32" name="Titel 8"/>
          <p:cNvSpPr txBox="1">
            <a:spLocks/>
          </p:cNvSpPr>
          <p:nvPr/>
        </p:nvSpPr>
        <p:spPr>
          <a:xfrm>
            <a:off x="0" y="1200240"/>
            <a:ext cx="12191999" cy="644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800" dirty="0">
                <a:solidFill>
                  <a:srgbClr val="FFC000"/>
                </a:solidFill>
              </a:rPr>
              <a:t>Welche Arten von Funkgesprächen gibt es?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370703" y="2360140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Pfeil nach rechts 35"/>
          <p:cNvSpPr/>
          <p:nvPr/>
        </p:nvSpPr>
        <p:spPr>
          <a:xfrm>
            <a:off x="370703" y="3331378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Pfeil nach rechts 36"/>
          <p:cNvSpPr/>
          <p:nvPr/>
        </p:nvSpPr>
        <p:spPr>
          <a:xfrm>
            <a:off x="370703" y="4301617"/>
            <a:ext cx="395416" cy="308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Titel 8"/>
          <p:cNvSpPr txBox="1">
            <a:spLocks/>
          </p:cNvSpPr>
          <p:nvPr/>
        </p:nvSpPr>
        <p:spPr>
          <a:xfrm>
            <a:off x="3878938" y="2170030"/>
            <a:ext cx="6805857" cy="67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Florian Ötztal von Ötztal 54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Melde am Einsatzort eingetroffen kommen!</a:t>
            </a:r>
          </a:p>
        </p:txBody>
      </p:sp>
      <p:sp>
        <p:nvSpPr>
          <p:cNvPr id="40" name="Titel 8"/>
          <p:cNvSpPr txBox="1">
            <a:spLocks/>
          </p:cNvSpPr>
          <p:nvPr/>
        </p:nvSpPr>
        <p:spPr>
          <a:xfrm>
            <a:off x="3878939" y="4116265"/>
            <a:ext cx="6805857" cy="67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KLF Ötztal von Einsatzleiter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Befehl ins Gerätehaus einrücken kommen!</a:t>
            </a:r>
          </a:p>
        </p:txBody>
      </p:sp>
      <p:sp>
        <p:nvSpPr>
          <p:cNvPr id="43" name="Titel 8"/>
          <p:cNvSpPr txBox="1">
            <a:spLocks/>
          </p:cNvSpPr>
          <p:nvPr/>
        </p:nvSpPr>
        <p:spPr>
          <a:xfrm>
            <a:off x="3878939" y="3152267"/>
            <a:ext cx="6805857" cy="67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dirty="0">
                <a:solidFill>
                  <a:schemeClr val="tx2"/>
                </a:solidFill>
              </a:rPr>
              <a:t>TLF Ötztal von Einsatzleiter</a:t>
            </a:r>
          </a:p>
          <a:p>
            <a:pPr algn="ctr"/>
            <a:r>
              <a:rPr lang="de-AT" sz="2400" dirty="0">
                <a:solidFill>
                  <a:schemeClr val="tx2"/>
                </a:solidFill>
              </a:rPr>
              <a:t>Frage Standort Kommen!</a:t>
            </a:r>
          </a:p>
        </p:txBody>
      </p:sp>
    </p:spTree>
    <p:extLst>
      <p:ext uri="{BB962C8B-B14F-4D97-AF65-F5344CB8AC3E}">
        <p14:creationId xmlns:p14="http://schemas.microsoft.com/office/powerpoint/2010/main" val="3872738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615313" y="105679"/>
            <a:ext cx="4961374" cy="1143000"/>
          </a:xfrm>
        </p:spPr>
        <p:txBody>
          <a:bodyPr>
            <a:normAutofit/>
          </a:bodyPr>
          <a:lstStyle/>
          <a:p>
            <a:r>
              <a:rPr lang="de-AT" sz="4000" u="sng" dirty="0"/>
              <a:t>Planspiel:</a:t>
            </a:r>
          </a:p>
        </p:txBody>
      </p:sp>
      <p:sp>
        <p:nvSpPr>
          <p:cNvPr id="11" name="Titel 7"/>
          <p:cNvSpPr txBox="1">
            <a:spLocks/>
          </p:cNvSpPr>
          <p:nvPr/>
        </p:nvSpPr>
        <p:spPr>
          <a:xfrm>
            <a:off x="3353524" y="1948798"/>
            <a:ext cx="8576687" cy="11885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4400" b="1" kern="12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>
                <a:solidFill>
                  <a:schemeClr val="tx2"/>
                </a:solidFill>
              </a:rPr>
              <a:t>Löschangriff mit Tragkraftspritze (TS)</a:t>
            </a:r>
          </a:p>
        </p:txBody>
      </p:sp>
      <p:pic>
        <p:nvPicPr>
          <p:cNvPr id="26" name="Grafik 2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7432" r="11992" b="45483"/>
          <a:stretch/>
        </p:blipFill>
        <p:spPr>
          <a:xfrm>
            <a:off x="1396497" y="3238560"/>
            <a:ext cx="1248001" cy="1174044"/>
          </a:xfrm>
          <a:prstGeom prst="rect">
            <a:avLst/>
          </a:prstGeom>
        </p:spPr>
      </p:pic>
      <p:pic>
        <p:nvPicPr>
          <p:cNvPr id="27" name="Grafik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97" y="1950639"/>
            <a:ext cx="1248001" cy="123715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8" name="Picture 5" descr="G:\Feuerwehr LOGO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31" name="Interaktive Schaltfläche: Start 30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Interaktive Schaltfläche: Anfang 31">
              <a:hlinkClick r:id="rId8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Zurück oder Vorherige(r) 32">
              <a:hlinkClick r:id="" action="ppaction://hlinkshowjump?jump=first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Interaktive Schaltfläche: Nächste(r) oder Weiter 33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Interaktive Schaltfläche: Ende 34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6" name="Titel 8"/>
          <p:cNvSpPr txBox="1">
            <a:spLocks/>
          </p:cNvSpPr>
          <p:nvPr/>
        </p:nvSpPr>
        <p:spPr>
          <a:xfrm>
            <a:off x="3353524" y="3254082"/>
            <a:ext cx="85766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4400" b="1" kern="12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>
                <a:solidFill>
                  <a:schemeClr val="tx2"/>
                </a:solidFill>
              </a:rPr>
              <a:t>Löschangriff mit Hydranten ohne TS</a:t>
            </a:r>
          </a:p>
        </p:txBody>
      </p:sp>
    </p:spTree>
    <p:extLst>
      <p:ext uri="{BB962C8B-B14F-4D97-AF65-F5344CB8AC3E}">
        <p14:creationId xmlns:p14="http://schemas.microsoft.com/office/powerpoint/2010/main" val="207836416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7206" r="28003" b="57137"/>
          <a:stretch/>
        </p:blipFill>
        <p:spPr>
          <a:xfrm>
            <a:off x="263050" y="1850570"/>
            <a:ext cx="8900939" cy="3750973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39639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Löschangriff mit Tragkraftspritze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5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Flussdiagramm: Verzweigung 3"/>
          <p:cNvSpPr/>
          <p:nvPr/>
        </p:nvSpPr>
        <p:spPr>
          <a:xfrm>
            <a:off x="10862066" y="410268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27" name="Flussdiagramm: Verzweigung 26"/>
          <p:cNvSpPr/>
          <p:nvPr/>
        </p:nvSpPr>
        <p:spPr>
          <a:xfrm>
            <a:off x="9896512" y="4102680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29" name="Flussdiagramm: Verzweigung 28"/>
          <p:cNvSpPr/>
          <p:nvPr/>
        </p:nvSpPr>
        <p:spPr>
          <a:xfrm>
            <a:off x="9896512" y="2301155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32" name="Flussdiagramm: Verzweigung 31"/>
          <p:cNvSpPr/>
          <p:nvPr/>
        </p:nvSpPr>
        <p:spPr>
          <a:xfrm>
            <a:off x="10862066" y="1411574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10862066" y="321521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37" name="Flussdiagramm: Verzweigung 36"/>
          <p:cNvSpPr/>
          <p:nvPr/>
        </p:nvSpPr>
        <p:spPr>
          <a:xfrm>
            <a:off x="9896512" y="321521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9" name="Flussdiagramm: Verzweigung 38"/>
          <p:cNvSpPr/>
          <p:nvPr/>
        </p:nvSpPr>
        <p:spPr>
          <a:xfrm>
            <a:off x="10379289" y="655103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0" name="Flussdiagramm: Verzweigung 39"/>
          <p:cNvSpPr/>
          <p:nvPr/>
        </p:nvSpPr>
        <p:spPr>
          <a:xfrm>
            <a:off x="10862066" y="2313392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3" name="Flussdiagramm: Verzweigung 42"/>
          <p:cNvSpPr/>
          <p:nvPr/>
        </p:nvSpPr>
        <p:spPr>
          <a:xfrm>
            <a:off x="9896512" y="1411339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sp>
        <p:nvSpPr>
          <p:cNvPr id="45" name="Flussdiagramm: Verzweigung 44"/>
          <p:cNvSpPr/>
          <p:nvPr/>
        </p:nvSpPr>
        <p:spPr>
          <a:xfrm>
            <a:off x="4271587" y="4659371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46" name="Flussdiagramm: Verzweigung 45"/>
          <p:cNvSpPr/>
          <p:nvPr/>
        </p:nvSpPr>
        <p:spPr>
          <a:xfrm>
            <a:off x="4275575" y="3499526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7" name="Flussdiagramm: Verzweigung 46"/>
          <p:cNvSpPr/>
          <p:nvPr/>
        </p:nvSpPr>
        <p:spPr>
          <a:xfrm>
            <a:off x="4271587" y="2339681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48" name="Flussdiagramm: Verzweigung 47"/>
          <p:cNvSpPr/>
          <p:nvPr/>
        </p:nvSpPr>
        <p:spPr>
          <a:xfrm>
            <a:off x="5409625" y="3499526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51" name="Flussdiagramm: Verzweigung 50"/>
          <p:cNvSpPr/>
          <p:nvPr/>
        </p:nvSpPr>
        <p:spPr>
          <a:xfrm>
            <a:off x="5409625" y="2341543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53" name="Flussdiagramm: Verzweigung 52"/>
          <p:cNvSpPr/>
          <p:nvPr/>
        </p:nvSpPr>
        <p:spPr>
          <a:xfrm>
            <a:off x="6549267" y="2341543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54" name="Flussdiagramm: Verzweigung 53"/>
          <p:cNvSpPr/>
          <p:nvPr/>
        </p:nvSpPr>
        <p:spPr>
          <a:xfrm>
            <a:off x="6549267" y="3499526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55" name="Flussdiagramm: Verzweigung 54"/>
          <p:cNvSpPr/>
          <p:nvPr/>
        </p:nvSpPr>
        <p:spPr>
          <a:xfrm>
            <a:off x="7688909" y="3499526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56" name="Flussdiagramm: Verzweigung 55"/>
          <p:cNvSpPr/>
          <p:nvPr/>
        </p:nvSpPr>
        <p:spPr>
          <a:xfrm>
            <a:off x="7688909" y="2341543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</p:spTree>
    <p:extLst>
      <p:ext uri="{BB962C8B-B14F-4D97-AF65-F5344CB8AC3E}">
        <p14:creationId xmlns:p14="http://schemas.microsoft.com/office/powerpoint/2010/main" val="1524241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39639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Löschangriff mit Tragkraftspritze</a:t>
            </a:r>
            <a:endParaRPr lang="de-AT" sz="3200" u="sng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Flussdiagramm: Verzweigung 3"/>
          <p:cNvSpPr/>
          <p:nvPr/>
        </p:nvSpPr>
        <p:spPr>
          <a:xfrm>
            <a:off x="10862066" y="410268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27" name="Flussdiagramm: Verzweigung 26"/>
          <p:cNvSpPr/>
          <p:nvPr/>
        </p:nvSpPr>
        <p:spPr>
          <a:xfrm>
            <a:off x="9896512" y="4102680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29" name="Flussdiagramm: Verzweigung 28"/>
          <p:cNvSpPr/>
          <p:nvPr/>
        </p:nvSpPr>
        <p:spPr>
          <a:xfrm>
            <a:off x="9896512" y="2313392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32" name="Flussdiagramm: Verzweigung 31"/>
          <p:cNvSpPr/>
          <p:nvPr/>
        </p:nvSpPr>
        <p:spPr>
          <a:xfrm>
            <a:off x="10862066" y="1411574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10862066" y="321521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37" name="Flussdiagramm: Verzweigung 36"/>
          <p:cNvSpPr/>
          <p:nvPr/>
        </p:nvSpPr>
        <p:spPr>
          <a:xfrm>
            <a:off x="9896512" y="321521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9" name="Flussdiagramm: Verzweigung 38"/>
          <p:cNvSpPr/>
          <p:nvPr/>
        </p:nvSpPr>
        <p:spPr>
          <a:xfrm>
            <a:off x="10379289" y="655103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0" name="Flussdiagramm: Verzweigung 39"/>
          <p:cNvSpPr/>
          <p:nvPr/>
        </p:nvSpPr>
        <p:spPr>
          <a:xfrm>
            <a:off x="10862066" y="2313392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3" name="Flussdiagramm: Verzweigung 42"/>
          <p:cNvSpPr/>
          <p:nvPr/>
        </p:nvSpPr>
        <p:spPr>
          <a:xfrm>
            <a:off x="9896512" y="1411339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40546" r="263" b="586"/>
          <a:stretch/>
        </p:blipFill>
        <p:spPr>
          <a:xfrm>
            <a:off x="-115326" y="1069103"/>
            <a:ext cx="9874284" cy="40487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225" y="3837621"/>
            <a:ext cx="847417" cy="853514"/>
          </a:xfrm>
          <a:prstGeom prst="rect">
            <a:avLst/>
          </a:prstGeom>
        </p:spPr>
      </p:pic>
      <p:sp>
        <p:nvSpPr>
          <p:cNvPr id="35" name="Flussdiagramm: Verzweigung 34"/>
          <p:cNvSpPr/>
          <p:nvPr/>
        </p:nvSpPr>
        <p:spPr>
          <a:xfrm>
            <a:off x="5587350" y="3850378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41" name="Flussdiagramm: Verzweigung 40"/>
          <p:cNvSpPr/>
          <p:nvPr/>
        </p:nvSpPr>
        <p:spPr>
          <a:xfrm>
            <a:off x="4995625" y="4456374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42" name="Flussdiagramm: Verzweigung 41"/>
          <p:cNvSpPr/>
          <p:nvPr/>
        </p:nvSpPr>
        <p:spPr>
          <a:xfrm>
            <a:off x="2619282" y="260100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45" name="Flussdiagramm: Verzweigung 44"/>
          <p:cNvSpPr/>
          <p:nvPr/>
        </p:nvSpPr>
        <p:spPr>
          <a:xfrm>
            <a:off x="3516059" y="260100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46" name="Flussdiagramm: Verzweigung 45"/>
          <p:cNvSpPr/>
          <p:nvPr/>
        </p:nvSpPr>
        <p:spPr>
          <a:xfrm>
            <a:off x="1380933" y="1555351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47" name="Flussdiagramm: Verzweigung 46"/>
          <p:cNvSpPr/>
          <p:nvPr/>
        </p:nvSpPr>
        <p:spPr>
          <a:xfrm>
            <a:off x="484156" y="1555351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48" name="Flussdiagramm: Verzweigung 47"/>
          <p:cNvSpPr/>
          <p:nvPr/>
        </p:nvSpPr>
        <p:spPr>
          <a:xfrm>
            <a:off x="484156" y="2466965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9" name="Flussdiagramm: Verzweigung 48"/>
          <p:cNvSpPr/>
          <p:nvPr/>
        </p:nvSpPr>
        <p:spPr>
          <a:xfrm>
            <a:off x="1380933" y="2466965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</p:spTree>
    <p:extLst>
      <p:ext uri="{BB962C8B-B14F-4D97-AF65-F5344CB8AC3E}">
        <p14:creationId xmlns:p14="http://schemas.microsoft.com/office/powerpoint/2010/main" val="150980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40546" r="263" b="586"/>
          <a:stretch/>
        </p:blipFill>
        <p:spPr>
          <a:xfrm>
            <a:off x="-115326" y="1069103"/>
            <a:ext cx="9874284" cy="4048788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39639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Löschangriff mit Tragkraftspritze</a:t>
            </a:r>
            <a:endParaRPr lang="de-AT" sz="3200" u="sng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5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Flussdiagramm: Verzweigung 3"/>
          <p:cNvSpPr/>
          <p:nvPr/>
        </p:nvSpPr>
        <p:spPr>
          <a:xfrm>
            <a:off x="10862066" y="410268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27" name="Flussdiagramm: Verzweigung 26"/>
          <p:cNvSpPr/>
          <p:nvPr/>
        </p:nvSpPr>
        <p:spPr>
          <a:xfrm>
            <a:off x="9896512" y="4102680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29" name="Flussdiagramm: Verzweigung 28"/>
          <p:cNvSpPr/>
          <p:nvPr/>
        </p:nvSpPr>
        <p:spPr>
          <a:xfrm>
            <a:off x="9896512" y="2313392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32" name="Flussdiagramm: Verzweigung 31"/>
          <p:cNvSpPr/>
          <p:nvPr/>
        </p:nvSpPr>
        <p:spPr>
          <a:xfrm>
            <a:off x="10862066" y="1411574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10862066" y="321521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37" name="Flussdiagramm: Verzweigung 36"/>
          <p:cNvSpPr/>
          <p:nvPr/>
        </p:nvSpPr>
        <p:spPr>
          <a:xfrm>
            <a:off x="9896512" y="321521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9" name="Flussdiagramm: Verzweigung 38"/>
          <p:cNvSpPr/>
          <p:nvPr/>
        </p:nvSpPr>
        <p:spPr>
          <a:xfrm>
            <a:off x="10379289" y="655103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0" name="Flussdiagramm: Verzweigung 39"/>
          <p:cNvSpPr/>
          <p:nvPr/>
        </p:nvSpPr>
        <p:spPr>
          <a:xfrm>
            <a:off x="10862066" y="2313392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3" name="Flussdiagramm: Verzweigung 42"/>
          <p:cNvSpPr/>
          <p:nvPr/>
        </p:nvSpPr>
        <p:spPr>
          <a:xfrm>
            <a:off x="9896512" y="1411339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sp>
        <p:nvSpPr>
          <p:cNvPr id="35" name="Flussdiagramm: Verzweigung 34"/>
          <p:cNvSpPr/>
          <p:nvPr/>
        </p:nvSpPr>
        <p:spPr>
          <a:xfrm>
            <a:off x="5587350" y="3850378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41" name="Flussdiagramm: Verzweigung 40"/>
          <p:cNvSpPr/>
          <p:nvPr/>
        </p:nvSpPr>
        <p:spPr>
          <a:xfrm>
            <a:off x="4995625" y="4456374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42" name="Flussdiagramm: Verzweigung 41"/>
          <p:cNvSpPr/>
          <p:nvPr/>
        </p:nvSpPr>
        <p:spPr>
          <a:xfrm>
            <a:off x="7163373" y="900888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45" name="Flussdiagramm: Verzweigung 44"/>
          <p:cNvSpPr/>
          <p:nvPr/>
        </p:nvSpPr>
        <p:spPr>
          <a:xfrm>
            <a:off x="7163373" y="1758623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46" name="Flussdiagramm: Verzweigung 45"/>
          <p:cNvSpPr/>
          <p:nvPr/>
        </p:nvSpPr>
        <p:spPr>
          <a:xfrm>
            <a:off x="7892358" y="4243098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47" name="Flussdiagramm: Verzweigung 46"/>
          <p:cNvSpPr/>
          <p:nvPr/>
        </p:nvSpPr>
        <p:spPr>
          <a:xfrm>
            <a:off x="7791949" y="3294965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48" name="Flussdiagramm: Verzweigung 47"/>
          <p:cNvSpPr/>
          <p:nvPr/>
        </p:nvSpPr>
        <p:spPr>
          <a:xfrm>
            <a:off x="5263661" y="2607646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9" name="Flussdiagramm: Verzweigung 48"/>
          <p:cNvSpPr/>
          <p:nvPr/>
        </p:nvSpPr>
        <p:spPr>
          <a:xfrm>
            <a:off x="4299520" y="2607646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915" y="3837621"/>
            <a:ext cx="84741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7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40546" r="263" b="586"/>
          <a:stretch/>
        </p:blipFill>
        <p:spPr>
          <a:xfrm>
            <a:off x="-115326" y="1069103"/>
            <a:ext cx="9874284" cy="4048788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39639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Löschangriff mit Tragkraftspritze</a:t>
            </a:r>
            <a:endParaRPr lang="de-AT" sz="3200" u="sng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5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Flussdiagramm: Verzweigung 3"/>
          <p:cNvSpPr/>
          <p:nvPr/>
        </p:nvSpPr>
        <p:spPr>
          <a:xfrm>
            <a:off x="10862066" y="410268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27" name="Flussdiagramm: Verzweigung 26"/>
          <p:cNvSpPr/>
          <p:nvPr/>
        </p:nvSpPr>
        <p:spPr>
          <a:xfrm>
            <a:off x="9896512" y="4102680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29" name="Flussdiagramm: Verzweigung 28"/>
          <p:cNvSpPr/>
          <p:nvPr/>
        </p:nvSpPr>
        <p:spPr>
          <a:xfrm>
            <a:off x="9896512" y="2313392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32" name="Flussdiagramm: Verzweigung 31"/>
          <p:cNvSpPr/>
          <p:nvPr/>
        </p:nvSpPr>
        <p:spPr>
          <a:xfrm>
            <a:off x="10862066" y="1411574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10862066" y="321521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37" name="Flussdiagramm: Verzweigung 36"/>
          <p:cNvSpPr/>
          <p:nvPr/>
        </p:nvSpPr>
        <p:spPr>
          <a:xfrm>
            <a:off x="9896512" y="321521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9" name="Flussdiagramm: Verzweigung 38"/>
          <p:cNvSpPr/>
          <p:nvPr/>
        </p:nvSpPr>
        <p:spPr>
          <a:xfrm>
            <a:off x="10379289" y="655103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0" name="Flussdiagramm: Verzweigung 39"/>
          <p:cNvSpPr/>
          <p:nvPr/>
        </p:nvSpPr>
        <p:spPr>
          <a:xfrm>
            <a:off x="10862066" y="2313392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3" name="Flussdiagramm: Verzweigung 42"/>
          <p:cNvSpPr/>
          <p:nvPr/>
        </p:nvSpPr>
        <p:spPr>
          <a:xfrm>
            <a:off x="9896512" y="1411339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sp>
        <p:nvSpPr>
          <p:cNvPr id="35" name="Flussdiagramm: Verzweigung 34"/>
          <p:cNvSpPr/>
          <p:nvPr/>
        </p:nvSpPr>
        <p:spPr>
          <a:xfrm>
            <a:off x="5587350" y="3850378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41" name="Flussdiagramm: Verzweigung 40"/>
          <p:cNvSpPr/>
          <p:nvPr/>
        </p:nvSpPr>
        <p:spPr>
          <a:xfrm>
            <a:off x="4995625" y="4456374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42" name="Flussdiagramm: Verzweigung 41"/>
          <p:cNvSpPr/>
          <p:nvPr/>
        </p:nvSpPr>
        <p:spPr>
          <a:xfrm>
            <a:off x="7163373" y="900888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45" name="Flussdiagramm: Verzweigung 44"/>
          <p:cNvSpPr/>
          <p:nvPr/>
        </p:nvSpPr>
        <p:spPr>
          <a:xfrm>
            <a:off x="7163373" y="1758623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46" name="Flussdiagramm: Verzweigung 45"/>
          <p:cNvSpPr/>
          <p:nvPr/>
        </p:nvSpPr>
        <p:spPr>
          <a:xfrm>
            <a:off x="7892358" y="4243098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47" name="Flussdiagramm: Verzweigung 46"/>
          <p:cNvSpPr/>
          <p:nvPr/>
        </p:nvSpPr>
        <p:spPr>
          <a:xfrm>
            <a:off x="7791949" y="3294965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48" name="Flussdiagramm: Verzweigung 47"/>
          <p:cNvSpPr/>
          <p:nvPr/>
        </p:nvSpPr>
        <p:spPr>
          <a:xfrm>
            <a:off x="5278646" y="3188861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9" name="Flussdiagramm: Verzweigung 48"/>
          <p:cNvSpPr/>
          <p:nvPr/>
        </p:nvSpPr>
        <p:spPr>
          <a:xfrm>
            <a:off x="3424312" y="2607646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915" y="3837621"/>
            <a:ext cx="84741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3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6999" r="28003" b="57137"/>
          <a:stretch/>
        </p:blipFill>
        <p:spPr>
          <a:xfrm>
            <a:off x="263050" y="1828800"/>
            <a:ext cx="8900939" cy="3772744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39639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Löschangriff mit Hydranten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5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Flussdiagramm: Verzweigung 3"/>
          <p:cNvSpPr/>
          <p:nvPr/>
        </p:nvSpPr>
        <p:spPr>
          <a:xfrm>
            <a:off x="10862066" y="410268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27" name="Flussdiagramm: Verzweigung 26"/>
          <p:cNvSpPr/>
          <p:nvPr/>
        </p:nvSpPr>
        <p:spPr>
          <a:xfrm>
            <a:off x="9896512" y="4102680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29" name="Flussdiagramm: Verzweigung 28"/>
          <p:cNvSpPr/>
          <p:nvPr/>
        </p:nvSpPr>
        <p:spPr>
          <a:xfrm>
            <a:off x="9896512" y="2301155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32" name="Flussdiagramm: Verzweigung 31"/>
          <p:cNvSpPr/>
          <p:nvPr/>
        </p:nvSpPr>
        <p:spPr>
          <a:xfrm>
            <a:off x="10862066" y="1411574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10862066" y="321521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37" name="Flussdiagramm: Verzweigung 36"/>
          <p:cNvSpPr/>
          <p:nvPr/>
        </p:nvSpPr>
        <p:spPr>
          <a:xfrm>
            <a:off x="9896512" y="321521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9" name="Flussdiagramm: Verzweigung 38"/>
          <p:cNvSpPr/>
          <p:nvPr/>
        </p:nvSpPr>
        <p:spPr>
          <a:xfrm>
            <a:off x="10379289" y="655103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0" name="Flussdiagramm: Verzweigung 39"/>
          <p:cNvSpPr/>
          <p:nvPr/>
        </p:nvSpPr>
        <p:spPr>
          <a:xfrm>
            <a:off x="10862066" y="2313392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3" name="Flussdiagramm: Verzweigung 42"/>
          <p:cNvSpPr/>
          <p:nvPr/>
        </p:nvSpPr>
        <p:spPr>
          <a:xfrm>
            <a:off x="9896512" y="1411339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sp>
        <p:nvSpPr>
          <p:cNvPr id="45" name="Flussdiagramm: Verzweigung 44"/>
          <p:cNvSpPr/>
          <p:nvPr/>
        </p:nvSpPr>
        <p:spPr>
          <a:xfrm>
            <a:off x="4271587" y="4659371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46" name="Flussdiagramm: Verzweigung 45"/>
          <p:cNvSpPr/>
          <p:nvPr/>
        </p:nvSpPr>
        <p:spPr>
          <a:xfrm>
            <a:off x="4275575" y="3499526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7" name="Flussdiagramm: Verzweigung 46"/>
          <p:cNvSpPr/>
          <p:nvPr/>
        </p:nvSpPr>
        <p:spPr>
          <a:xfrm>
            <a:off x="4271587" y="2339681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48" name="Flussdiagramm: Verzweigung 47"/>
          <p:cNvSpPr/>
          <p:nvPr/>
        </p:nvSpPr>
        <p:spPr>
          <a:xfrm>
            <a:off x="5409625" y="3499526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51" name="Flussdiagramm: Verzweigung 50"/>
          <p:cNvSpPr/>
          <p:nvPr/>
        </p:nvSpPr>
        <p:spPr>
          <a:xfrm>
            <a:off x="5409625" y="2341543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53" name="Flussdiagramm: Verzweigung 52"/>
          <p:cNvSpPr/>
          <p:nvPr/>
        </p:nvSpPr>
        <p:spPr>
          <a:xfrm>
            <a:off x="6549267" y="2341543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54" name="Flussdiagramm: Verzweigung 53"/>
          <p:cNvSpPr/>
          <p:nvPr/>
        </p:nvSpPr>
        <p:spPr>
          <a:xfrm>
            <a:off x="6549267" y="3499526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55" name="Flussdiagramm: Verzweigung 54"/>
          <p:cNvSpPr/>
          <p:nvPr/>
        </p:nvSpPr>
        <p:spPr>
          <a:xfrm>
            <a:off x="7688909" y="3499526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56" name="Flussdiagramm: Verzweigung 55"/>
          <p:cNvSpPr/>
          <p:nvPr/>
        </p:nvSpPr>
        <p:spPr>
          <a:xfrm>
            <a:off x="7688909" y="2341543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</p:spTree>
    <p:extLst>
      <p:ext uri="{BB962C8B-B14F-4D97-AF65-F5344CB8AC3E}">
        <p14:creationId xmlns:p14="http://schemas.microsoft.com/office/powerpoint/2010/main" val="1621528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482382" y="5106865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Probefeuerwehrmann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299611" y="309322"/>
            <a:ext cx="5965543" cy="830928"/>
          </a:xfrm>
        </p:spPr>
        <p:txBody>
          <a:bodyPr/>
          <a:lstStyle/>
          <a:p>
            <a:pPr algn="ctr"/>
            <a:r>
              <a:rPr lang="de-AT" u="sng" dirty="0"/>
              <a:t>Dienstgrade</a:t>
            </a:r>
            <a:r>
              <a:rPr lang="de-AT" sz="3200" u="sng" dirty="0"/>
              <a:t>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08" y="1626324"/>
            <a:ext cx="720000" cy="7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08" y="3093426"/>
            <a:ext cx="720000" cy="7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63" y="1647257"/>
            <a:ext cx="720000" cy="72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93" y="1628800"/>
            <a:ext cx="720000" cy="72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5" y="3088279"/>
            <a:ext cx="720000" cy="72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19" y="1647257"/>
            <a:ext cx="720000" cy="72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49" y="1626324"/>
            <a:ext cx="720000" cy="72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5" y="1636045"/>
            <a:ext cx="720000" cy="72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9" y="3088279"/>
            <a:ext cx="720000" cy="72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98" y="3093426"/>
            <a:ext cx="720000" cy="72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80" y="1636045"/>
            <a:ext cx="720000" cy="720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10" y="1626324"/>
            <a:ext cx="720000" cy="720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98" y="1636045"/>
            <a:ext cx="720000" cy="720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4" y="1628800"/>
            <a:ext cx="720000" cy="720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4" y="3093426"/>
            <a:ext cx="720000" cy="72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93" y="3093426"/>
            <a:ext cx="720000" cy="72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10" y="3088279"/>
            <a:ext cx="720000" cy="72000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4068528" y="5234051"/>
            <a:ext cx="4320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Feuerwehrmann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107798" y="5234051"/>
            <a:ext cx="4320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Oberfeuerwehrmann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122382" y="5241034"/>
            <a:ext cx="4320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Hauptfeuerwehrmann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117857" y="5234050"/>
            <a:ext cx="4320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Löschmeister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891484" y="5243017"/>
            <a:ext cx="27526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Oberlöschmeister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773179" y="5228510"/>
            <a:ext cx="30093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Hauptlöschmeister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219850" y="5241033"/>
            <a:ext cx="20173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Brandmeister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878702" y="5228950"/>
            <a:ext cx="279688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Oberbrandmeister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679904" y="5228510"/>
            <a:ext cx="317578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Hauptbrandmeister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279735" y="5236033"/>
            <a:ext cx="20173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Verwalter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263999" y="5236034"/>
            <a:ext cx="20173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Verwalter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919827" y="5228510"/>
            <a:ext cx="26959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Oberverwalter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925905" y="5243963"/>
            <a:ext cx="26052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Hauptverwalter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084143" y="5228510"/>
            <a:ext cx="240180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Brandinspektor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838287" y="5228510"/>
            <a:ext cx="28777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Oberbrandinspektor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224262" y="5237311"/>
            <a:ext cx="408205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AT" sz="2400" b="1" dirty="0">
                <a:solidFill>
                  <a:srgbClr val="264264"/>
                </a:solidFill>
              </a:rPr>
              <a:t>Hauptbrandinspektor</a:t>
            </a:r>
            <a:endParaRPr lang="de-AT" sz="2400" b="1" dirty="0">
              <a:solidFill>
                <a:srgbClr val="264264"/>
              </a:solidFill>
              <a:cs typeface="Calibri"/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3" name="Picture 5" descr="G:\Feuerwehr LOGO.bmp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feld 63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66" name="Interaktive Schaltfläche: Start 65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Interaktive Schaltfläche: Anfang 66">
              <a:hlinkClick r:id="rId22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8" name="Interaktive Schaltfläche: Zurück oder Vorherige(r) 67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9" name="Interaktive Schaltfläche: Nächste(r) oder Weiter 68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0" name="Interaktive Schaltfläche: Ende 69">
              <a:hlinkClick r:id="rId23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668310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3" grpId="0" build="allAtOnce"/>
      <p:bldP spid="34" grpId="0"/>
      <p:bldP spid="34" grpId="1"/>
      <p:bldP spid="35" grpId="0"/>
      <p:bldP spid="35" grpId="1"/>
      <p:bldP spid="36" grpId="0"/>
      <p:bldP spid="36" grpId="1"/>
      <p:bldP spid="37" grpId="0" build="allAtOnce"/>
      <p:bldP spid="38" grpId="0" build="allAtOnce"/>
      <p:bldP spid="40" grpId="0" build="allAtOnce"/>
      <p:bldP spid="42" grpId="0" build="allAtOnce"/>
      <p:bldP spid="43" grpId="0" build="allAtOnce"/>
      <p:bldP spid="44" grpId="0" build="allAtOnce"/>
      <p:bldP spid="46" grpId="0" build="allAtOnce"/>
      <p:bldP spid="47" grpId="0" build="allAtOnce"/>
      <p:bldP spid="49" grpId="0" build="allAtOnce"/>
      <p:bldP spid="50" grpId="0" build="allAtOnce"/>
      <p:bldP spid="5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39639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Löschangriff mit Hydranten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Flussdiagramm: Verzweigung 3"/>
          <p:cNvSpPr/>
          <p:nvPr/>
        </p:nvSpPr>
        <p:spPr>
          <a:xfrm>
            <a:off x="10862066" y="410268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27" name="Flussdiagramm: Verzweigung 26"/>
          <p:cNvSpPr/>
          <p:nvPr/>
        </p:nvSpPr>
        <p:spPr>
          <a:xfrm>
            <a:off x="9896512" y="4102680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29" name="Flussdiagramm: Verzweigung 28"/>
          <p:cNvSpPr/>
          <p:nvPr/>
        </p:nvSpPr>
        <p:spPr>
          <a:xfrm>
            <a:off x="9896512" y="2313392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32" name="Flussdiagramm: Verzweigung 31"/>
          <p:cNvSpPr/>
          <p:nvPr/>
        </p:nvSpPr>
        <p:spPr>
          <a:xfrm>
            <a:off x="10862066" y="1411574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10862066" y="321521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37" name="Flussdiagramm: Verzweigung 36"/>
          <p:cNvSpPr/>
          <p:nvPr/>
        </p:nvSpPr>
        <p:spPr>
          <a:xfrm>
            <a:off x="9896512" y="321521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9" name="Flussdiagramm: Verzweigung 38"/>
          <p:cNvSpPr/>
          <p:nvPr/>
        </p:nvSpPr>
        <p:spPr>
          <a:xfrm>
            <a:off x="10379289" y="655103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0" name="Flussdiagramm: Verzweigung 39"/>
          <p:cNvSpPr/>
          <p:nvPr/>
        </p:nvSpPr>
        <p:spPr>
          <a:xfrm>
            <a:off x="10862066" y="2313392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3" name="Flussdiagramm: Verzweigung 42"/>
          <p:cNvSpPr/>
          <p:nvPr/>
        </p:nvSpPr>
        <p:spPr>
          <a:xfrm>
            <a:off x="9896512" y="1411339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5" y="1386054"/>
            <a:ext cx="9337500" cy="39076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26" y="3967370"/>
            <a:ext cx="847417" cy="853514"/>
          </a:xfrm>
          <a:prstGeom prst="rect">
            <a:avLst/>
          </a:prstGeom>
        </p:spPr>
      </p:pic>
      <p:sp>
        <p:nvSpPr>
          <p:cNvPr id="35" name="Flussdiagramm: Verzweigung 34"/>
          <p:cNvSpPr/>
          <p:nvPr/>
        </p:nvSpPr>
        <p:spPr>
          <a:xfrm>
            <a:off x="5893108" y="396737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41" name="Flussdiagramm: Verzweigung 40"/>
          <p:cNvSpPr/>
          <p:nvPr/>
        </p:nvSpPr>
        <p:spPr>
          <a:xfrm>
            <a:off x="5329027" y="4522816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42" name="Flussdiagramm: Verzweigung 41"/>
          <p:cNvSpPr/>
          <p:nvPr/>
        </p:nvSpPr>
        <p:spPr>
          <a:xfrm>
            <a:off x="7262775" y="1159293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45" name="Flussdiagramm: Verzweigung 44"/>
          <p:cNvSpPr/>
          <p:nvPr/>
        </p:nvSpPr>
        <p:spPr>
          <a:xfrm>
            <a:off x="7262775" y="2017028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46" name="Flussdiagramm: Verzweigung 45"/>
          <p:cNvSpPr/>
          <p:nvPr/>
        </p:nvSpPr>
        <p:spPr>
          <a:xfrm>
            <a:off x="3967152" y="2650395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47" name="Flussdiagramm: Verzweigung 46"/>
          <p:cNvSpPr/>
          <p:nvPr/>
        </p:nvSpPr>
        <p:spPr>
          <a:xfrm>
            <a:off x="5354479" y="2664131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48" name="Flussdiagramm: Verzweigung 47"/>
          <p:cNvSpPr/>
          <p:nvPr/>
        </p:nvSpPr>
        <p:spPr>
          <a:xfrm>
            <a:off x="2579825" y="2650395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9" name="Flussdiagramm: Verzweigung 48"/>
          <p:cNvSpPr/>
          <p:nvPr/>
        </p:nvSpPr>
        <p:spPr>
          <a:xfrm>
            <a:off x="1192498" y="2666520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</p:spTree>
    <p:extLst>
      <p:ext uri="{BB962C8B-B14F-4D97-AF65-F5344CB8AC3E}">
        <p14:creationId xmlns:p14="http://schemas.microsoft.com/office/powerpoint/2010/main" val="3396452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39639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Löschangriff mit Hydranten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2" name="Picture 5" descr="G:\Feuerwehr LOGO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5" name="Interaktive Schaltfläche: Start 2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Interaktive Schaltfläche: Anfang 27">
              <a:hlinkClick r:id="rId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Ende 32">
              <a:hlinkClick r:id="" action="ppaction://hlinkshowjump?jump=lastslide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" name="Flussdiagramm: Verzweigung 3"/>
          <p:cNvSpPr/>
          <p:nvPr/>
        </p:nvSpPr>
        <p:spPr>
          <a:xfrm>
            <a:off x="10862066" y="410268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27" name="Flussdiagramm: Verzweigung 26"/>
          <p:cNvSpPr/>
          <p:nvPr/>
        </p:nvSpPr>
        <p:spPr>
          <a:xfrm>
            <a:off x="9896512" y="4102680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29" name="Flussdiagramm: Verzweigung 28"/>
          <p:cNvSpPr/>
          <p:nvPr/>
        </p:nvSpPr>
        <p:spPr>
          <a:xfrm>
            <a:off x="9896512" y="2313392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32" name="Flussdiagramm: Verzweigung 31"/>
          <p:cNvSpPr/>
          <p:nvPr/>
        </p:nvSpPr>
        <p:spPr>
          <a:xfrm>
            <a:off x="10862066" y="1411574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10862066" y="3215210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37" name="Flussdiagramm: Verzweigung 36"/>
          <p:cNvSpPr/>
          <p:nvPr/>
        </p:nvSpPr>
        <p:spPr>
          <a:xfrm>
            <a:off x="9896512" y="321521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39" name="Flussdiagramm: Verzweigung 38"/>
          <p:cNvSpPr/>
          <p:nvPr/>
        </p:nvSpPr>
        <p:spPr>
          <a:xfrm>
            <a:off x="10379289" y="655103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0" name="Flussdiagramm: Verzweigung 39"/>
          <p:cNvSpPr/>
          <p:nvPr/>
        </p:nvSpPr>
        <p:spPr>
          <a:xfrm>
            <a:off x="10862066" y="2313392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3" name="Flussdiagramm: Verzweigung 42"/>
          <p:cNvSpPr/>
          <p:nvPr/>
        </p:nvSpPr>
        <p:spPr>
          <a:xfrm>
            <a:off x="9896512" y="1411339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5" y="1386054"/>
            <a:ext cx="9337500" cy="39076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26" y="3967370"/>
            <a:ext cx="847417" cy="853514"/>
          </a:xfrm>
          <a:prstGeom prst="rect">
            <a:avLst/>
          </a:prstGeom>
        </p:spPr>
      </p:pic>
      <p:sp>
        <p:nvSpPr>
          <p:cNvPr id="35" name="Flussdiagramm: Verzweigung 34"/>
          <p:cNvSpPr/>
          <p:nvPr/>
        </p:nvSpPr>
        <p:spPr>
          <a:xfrm>
            <a:off x="5893108" y="3967370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GKDT</a:t>
            </a:r>
          </a:p>
        </p:txBody>
      </p:sp>
      <p:sp>
        <p:nvSpPr>
          <p:cNvPr id="41" name="Flussdiagramm: Verzweigung 40"/>
          <p:cNvSpPr/>
          <p:nvPr/>
        </p:nvSpPr>
        <p:spPr>
          <a:xfrm>
            <a:off x="5329027" y="4522816"/>
            <a:ext cx="828000" cy="828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42" name="Flussdiagramm: Verzweigung 41"/>
          <p:cNvSpPr/>
          <p:nvPr/>
        </p:nvSpPr>
        <p:spPr>
          <a:xfrm>
            <a:off x="7262775" y="1159293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700" b="1" dirty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45" name="Flussdiagramm: Verzweigung 44"/>
          <p:cNvSpPr/>
          <p:nvPr/>
        </p:nvSpPr>
        <p:spPr>
          <a:xfrm>
            <a:off x="7262775" y="2017028"/>
            <a:ext cx="828000" cy="828000"/>
          </a:xfrm>
          <a:prstGeom prst="flowChartDecision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46" name="Flussdiagramm: Verzweigung 45"/>
          <p:cNvSpPr/>
          <p:nvPr/>
        </p:nvSpPr>
        <p:spPr>
          <a:xfrm>
            <a:off x="8025949" y="4319974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WTM</a:t>
            </a:r>
          </a:p>
        </p:txBody>
      </p:sp>
      <p:sp>
        <p:nvSpPr>
          <p:cNvPr id="47" name="Flussdiagramm: Verzweigung 46"/>
          <p:cNvSpPr/>
          <p:nvPr/>
        </p:nvSpPr>
        <p:spPr>
          <a:xfrm>
            <a:off x="7894053" y="3381507"/>
            <a:ext cx="828000" cy="828000"/>
          </a:xfrm>
          <a:prstGeom prst="flowChartDecision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WTF</a:t>
            </a:r>
          </a:p>
        </p:txBody>
      </p:sp>
      <p:sp>
        <p:nvSpPr>
          <p:cNvPr id="48" name="Flussdiagramm: Verzweigung 47"/>
          <p:cNvSpPr/>
          <p:nvPr/>
        </p:nvSpPr>
        <p:spPr>
          <a:xfrm>
            <a:off x="5516773" y="3335375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STF</a:t>
            </a:r>
          </a:p>
        </p:txBody>
      </p:sp>
      <p:sp>
        <p:nvSpPr>
          <p:cNvPr id="49" name="Flussdiagramm: Verzweigung 48"/>
          <p:cNvSpPr/>
          <p:nvPr/>
        </p:nvSpPr>
        <p:spPr>
          <a:xfrm>
            <a:off x="3242301" y="2802074"/>
            <a:ext cx="828000" cy="828000"/>
          </a:xfrm>
          <a:prstGeom prst="flowChartDecision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AT" sz="1400" b="1" dirty="0">
                <a:solidFill>
                  <a:schemeClr val="tx1"/>
                </a:solidFill>
              </a:rPr>
              <a:t>STM</a:t>
            </a:r>
          </a:p>
        </p:txBody>
      </p:sp>
    </p:spTree>
    <p:extLst>
      <p:ext uri="{BB962C8B-B14F-4D97-AF65-F5344CB8AC3E}">
        <p14:creationId xmlns:p14="http://schemas.microsoft.com/office/powerpoint/2010/main" val="1408158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fik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2" y="1834238"/>
            <a:ext cx="3063825" cy="3063825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56" y="1746580"/>
            <a:ext cx="3239142" cy="3239142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87" y="1617775"/>
            <a:ext cx="3805320" cy="3805320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08" y="2163091"/>
            <a:ext cx="4016499" cy="2672798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19" y="2420188"/>
            <a:ext cx="3199128" cy="2396258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8" y="1996026"/>
            <a:ext cx="3048818" cy="3048818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75" y="1913230"/>
            <a:ext cx="2407705" cy="3214410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68" y="2137426"/>
            <a:ext cx="1857375" cy="245745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19" y="2234680"/>
            <a:ext cx="2432328" cy="252962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WASSERFÜHRENDE </a:t>
            </a:r>
            <a:r>
              <a:rPr lang="de-AT" u="sng" dirty="0" err="1"/>
              <a:t>Amaturen</a:t>
            </a:r>
            <a:r>
              <a:rPr lang="de-AT" u="sng" dirty="0"/>
              <a:t> und Zubehör</a:t>
            </a:r>
            <a:r>
              <a:rPr lang="de-AT" sz="3200" u="sng" dirty="0"/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9477" y="2420188"/>
            <a:ext cx="268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Blindkupplung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829757" y="4474435"/>
            <a:ext cx="315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Mehrzweckstrahlrohr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19477" y="3789685"/>
            <a:ext cx="163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Ventilleine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802811" y="1735439"/>
            <a:ext cx="250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Schlauchhalter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802811" y="2420188"/>
            <a:ext cx="249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Schlauchbinden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8829757" y="3104937"/>
            <a:ext cx="273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Hydrantenschlüssel</a:t>
            </a:r>
            <a:endParaRPr lang="de-AT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829757" y="3789686"/>
            <a:ext cx="2237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Übergangsstück</a:t>
            </a:r>
          </a:p>
        </p:txBody>
      </p:sp>
      <p:sp>
        <p:nvSpPr>
          <p:cNvPr id="15" name="Rechteck 14"/>
          <p:cNvSpPr/>
          <p:nvPr/>
        </p:nvSpPr>
        <p:spPr>
          <a:xfrm>
            <a:off x="819477" y="3098716"/>
            <a:ext cx="1372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Saugkopf</a:t>
            </a:r>
            <a:endParaRPr lang="de-AT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21240" y="4471873"/>
            <a:ext cx="325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ABC-Kupplungsschlüssel</a:t>
            </a:r>
          </a:p>
        </p:txBody>
      </p:sp>
      <p:sp>
        <p:nvSpPr>
          <p:cNvPr id="25" name="Rechteck 24"/>
          <p:cNvSpPr/>
          <p:nvPr/>
        </p:nvSpPr>
        <p:spPr>
          <a:xfrm>
            <a:off x="819477" y="1735438"/>
            <a:ext cx="1277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Verteiler</a:t>
            </a: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17" y="2213647"/>
            <a:ext cx="3626531" cy="2489058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32" name="Picture 5" descr="G:\Feuerwehr LOGO.bmp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35" name="Interaktive Schaltfläche: Start 3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Interaktive Schaltfläche: Anfang 35">
              <a:hlinkClick r:id="rId14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Interaktive Schaltfläche: Zurück oder Vorherige(r) 36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Interaktive Schaltfläche: Nächste(r) oder Weiter 37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Interaktive Schaltfläche: Ende 38">
              <a:hlinkClick r:id="rId15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568807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Fahrzeuge der eigenen Feuerwehr</a:t>
            </a:r>
            <a:r>
              <a:rPr lang="de-AT" sz="3200" u="sng" dirty="0"/>
              <a:t>: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41" y="1203623"/>
            <a:ext cx="2258292" cy="18909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95706" y="1217289"/>
            <a:ext cx="570015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lein</a:t>
            </a:r>
            <a:r>
              <a:rPr lang="de-AT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ösch</a:t>
            </a:r>
            <a:r>
              <a:rPr lang="de-AT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ahrzeug</a:t>
            </a:r>
            <a:endParaRPr lang="de-AT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de-AT" sz="5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9" y="3214117"/>
            <a:ext cx="3059296" cy="2078012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4295706" y="3206614"/>
            <a:ext cx="570015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ank</a:t>
            </a:r>
            <a:r>
              <a:rPr lang="de-AT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ösch</a:t>
            </a:r>
            <a:r>
              <a:rPr lang="de-AT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ahrzeug</a:t>
            </a: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1500</a:t>
            </a:r>
          </a:p>
          <a:p>
            <a:r>
              <a:rPr lang="de-AT" sz="7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de-AT" sz="2400" b="1" spc="50" dirty="0">
              <a:ln w="11430"/>
              <a:solidFill>
                <a:srgbClr val="4F81BD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59727" y="2477560"/>
            <a:ext cx="4236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Hebekissen</a:t>
            </a: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4666923" y="2110522"/>
            <a:ext cx="318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Rollgliss</a:t>
            </a:r>
            <a:endParaRPr lang="de-AT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59727" y="1735301"/>
            <a:ext cx="437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Tragkraftspritze</a:t>
            </a: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Fox</a:t>
            </a: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666923" y="3836273"/>
            <a:ext cx="348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Wassertank</a:t>
            </a:r>
            <a:r>
              <a:rPr lang="de-AT" sz="24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1500Liter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66923" y="4162069"/>
            <a:ext cx="318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Einbaupumpe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659727" y="4527499"/>
            <a:ext cx="318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Atemschutz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659726" y="4921056"/>
            <a:ext cx="318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Druckbelüfter</a:t>
            </a:r>
            <a:endParaRPr lang="de-AT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8" name="Picture 5" descr="G:\Feuerwehr LOGO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31" name="Interaktive Schaltfläche: Start 30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Interaktive Schaltfläche: Anfang 31">
              <a:hlinkClick r:id="rId6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Interaktive Schaltfläche: Zurück oder Vorherige(r) 32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Interaktive Schaltfläche: Nächste(r) oder Weiter 33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Interaktive Schaltfläche: Ende 34">
              <a:hlinkClick r:id="rId7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780532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11" grpId="0"/>
      <p:bldP spid="12" grpId="0"/>
      <p:bldP spid="15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299611" y="309322"/>
            <a:ext cx="5965543" cy="830928"/>
          </a:xfrm>
        </p:spPr>
        <p:txBody>
          <a:bodyPr/>
          <a:lstStyle/>
          <a:p>
            <a:pPr algn="ctr"/>
            <a:r>
              <a:rPr lang="de-AT" u="sng" dirty="0"/>
              <a:t>Silber</a:t>
            </a:r>
            <a:r>
              <a:rPr lang="de-AT" sz="3200" u="sng" dirty="0"/>
              <a:t>:</a:t>
            </a:r>
          </a:p>
        </p:txBody>
      </p:sp>
      <p:pic>
        <p:nvPicPr>
          <p:cNvPr id="3" name="Grafi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1" y="1643505"/>
            <a:ext cx="648000" cy="648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299611" y="1643505"/>
            <a:ext cx="746095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Dienstgrade und Funktionsabzeichen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299611" y="2546813"/>
            <a:ext cx="816191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Wasserführende </a:t>
            </a:r>
            <a:r>
              <a:rPr lang="de-AT" sz="3600" b="1" spc="50" dirty="0" err="1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Amaturen</a:t>
            </a:r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und Zubehör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99611" y="3450121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 und Alarmierung</a:t>
            </a:r>
          </a:p>
        </p:txBody>
      </p:sp>
      <p:pic>
        <p:nvPicPr>
          <p:cNvPr id="5" name="Grafik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4" y="2486607"/>
            <a:ext cx="1117133" cy="766741"/>
          </a:xfrm>
          <a:prstGeom prst="rect">
            <a:avLst/>
          </a:prstGeom>
        </p:spPr>
      </p:pic>
      <p:pic>
        <p:nvPicPr>
          <p:cNvPr id="7" name="Grafik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15" y="3318123"/>
            <a:ext cx="982922" cy="938191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299611" y="4353429"/>
            <a:ext cx="605563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AT" sz="3600" b="1" spc="50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Feuerlöscher und Löschregeln</a:t>
            </a:r>
          </a:p>
        </p:txBody>
      </p:sp>
      <p:pic>
        <p:nvPicPr>
          <p:cNvPr id="10" name="Grafik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27778"/>
          <a:stretch/>
        </p:blipFill>
        <p:spPr>
          <a:xfrm>
            <a:off x="2382371" y="4321089"/>
            <a:ext cx="659872" cy="1093069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25" name="Picture 5" descr="G:\Feuerwehr LOGO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feld 25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28" name="Interaktive Schaltfläche: Start 27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Interaktive Schaltfläche: Anfang 28">
              <a:hlinkClick r:id="rId12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Interaktive Schaltfläche: Zurück oder Vorherige(r) 29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Interaktive Schaltfläche: Nächste(r) oder Weiter 30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Interaktive Schaltfläche: Ende 31">
              <a:hlinkClick r:id="rId13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7797919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482382" y="5099342"/>
            <a:ext cx="360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tx1"/>
                </a:solidFill>
              </a:rPr>
              <a:t>Probefeuerwehrmann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309322"/>
            <a:ext cx="12191999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Dienstgrade und Funktionsabzeichen</a:t>
            </a:r>
            <a:r>
              <a:rPr lang="de-AT" sz="3200" u="sng" dirty="0"/>
              <a:t>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08" y="1626324"/>
            <a:ext cx="720000" cy="7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47" y="3627317"/>
            <a:ext cx="720000" cy="7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63" y="1647257"/>
            <a:ext cx="720000" cy="72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93" y="1628800"/>
            <a:ext cx="720000" cy="72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9" y="3637038"/>
            <a:ext cx="720000" cy="72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19" y="1647257"/>
            <a:ext cx="720000" cy="72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49" y="1626324"/>
            <a:ext cx="720000" cy="72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5" y="1636045"/>
            <a:ext cx="720000" cy="72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9" y="2629502"/>
            <a:ext cx="720000" cy="72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37" y="3627317"/>
            <a:ext cx="720000" cy="72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80" y="1636045"/>
            <a:ext cx="720000" cy="720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10" y="1626324"/>
            <a:ext cx="720000" cy="720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98" y="1636045"/>
            <a:ext cx="720000" cy="720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4" y="1628800"/>
            <a:ext cx="720000" cy="720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4" y="2629502"/>
            <a:ext cx="720000" cy="72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93" y="2629502"/>
            <a:ext cx="720000" cy="72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10" y="2629502"/>
            <a:ext cx="720000" cy="72000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4068528" y="5234051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Feuerwehrmann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107798" y="5234051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Oberfeuerwehrmann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122382" y="5241034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Hauptfeuerwehrmann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117857" y="5234050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Löschmeister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891484" y="5243017"/>
            <a:ext cx="27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Oberlöschmeister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773179" y="5228510"/>
            <a:ext cx="300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Hauptlöschmeister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219850" y="5241033"/>
            <a:ext cx="20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Brandmeister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878702" y="5228950"/>
            <a:ext cx="279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Oberbrandmeister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679904" y="5228510"/>
            <a:ext cx="317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Hauptbrandmeister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279735" y="5236033"/>
            <a:ext cx="20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Verwalter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263999" y="5236034"/>
            <a:ext cx="20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Verwalter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919827" y="5228510"/>
            <a:ext cx="269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Oberverwalter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925905" y="5243963"/>
            <a:ext cx="260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Hauptverwalter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084143" y="5228510"/>
            <a:ext cx="24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Brandinspektor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838287" y="5228510"/>
            <a:ext cx="287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Oberbrandinspektor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224262" y="5237311"/>
            <a:ext cx="408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Hauptbrandinspektor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08" y="2629502"/>
            <a:ext cx="720000" cy="7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43" y="3627317"/>
            <a:ext cx="72000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91" y="3627317"/>
            <a:ext cx="720000" cy="72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15" y="3627317"/>
            <a:ext cx="720000" cy="72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10" y="4528642"/>
            <a:ext cx="714375" cy="71437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89" y="4495085"/>
            <a:ext cx="723900" cy="73342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443" y="4538167"/>
            <a:ext cx="714375" cy="704850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954378" y="5230715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Bezirksverwalter</a:t>
            </a:r>
          </a:p>
        </p:txBody>
      </p:sp>
      <p:sp>
        <p:nvSpPr>
          <p:cNvPr id="41" name="Rechteck 40"/>
          <p:cNvSpPr/>
          <p:nvPr/>
        </p:nvSpPr>
        <p:spPr>
          <a:xfrm>
            <a:off x="4530180" y="5241506"/>
            <a:ext cx="3484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Abschnittsbrandinspektor</a:t>
            </a:r>
          </a:p>
        </p:txBody>
      </p:sp>
      <p:sp>
        <p:nvSpPr>
          <p:cNvPr id="52" name="Rechteck 51"/>
          <p:cNvSpPr/>
          <p:nvPr/>
        </p:nvSpPr>
        <p:spPr>
          <a:xfrm>
            <a:off x="5615271" y="5232927"/>
            <a:ext cx="130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 err="1"/>
              <a:t>Brandrat</a:t>
            </a:r>
            <a:endParaRPr lang="de-AT" sz="2400" b="1" dirty="0"/>
          </a:p>
        </p:txBody>
      </p:sp>
      <p:sp>
        <p:nvSpPr>
          <p:cNvPr id="53" name="Rechteck 52"/>
          <p:cNvSpPr/>
          <p:nvPr/>
        </p:nvSpPr>
        <p:spPr>
          <a:xfrm>
            <a:off x="5271076" y="5239522"/>
            <a:ext cx="193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Oberbrandrat</a:t>
            </a:r>
          </a:p>
        </p:txBody>
      </p:sp>
      <p:sp>
        <p:nvSpPr>
          <p:cNvPr id="54" name="Rechteck 53"/>
          <p:cNvSpPr/>
          <p:nvPr/>
        </p:nvSpPr>
        <p:spPr>
          <a:xfrm>
            <a:off x="5310105" y="5232439"/>
            <a:ext cx="191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Kommandant</a:t>
            </a:r>
          </a:p>
        </p:txBody>
      </p:sp>
      <p:sp>
        <p:nvSpPr>
          <p:cNvPr id="55" name="Rechteck 54"/>
          <p:cNvSpPr/>
          <p:nvPr/>
        </p:nvSpPr>
        <p:spPr>
          <a:xfrm>
            <a:off x="5029842" y="5239521"/>
            <a:ext cx="2474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Zugskommandant</a:t>
            </a:r>
          </a:p>
        </p:txBody>
      </p:sp>
      <p:sp>
        <p:nvSpPr>
          <p:cNvPr id="56" name="Rechteck 55"/>
          <p:cNvSpPr/>
          <p:nvPr/>
        </p:nvSpPr>
        <p:spPr>
          <a:xfrm>
            <a:off x="4767575" y="5235041"/>
            <a:ext cx="301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400" b="1" dirty="0"/>
              <a:t>Gruppenkommandant</a:t>
            </a:r>
          </a:p>
        </p:txBody>
      </p:sp>
      <p:grpSp>
        <p:nvGrpSpPr>
          <p:cNvPr id="59" name="Gruppieren 58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0" name="Picture 5" descr="G:\Feuerwehr LOGO.bmp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feld 60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63" name="Interaktive Schaltfläche: Start 62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Interaktive Schaltfläche: Anfang 63">
              <a:hlinkClick r:id="rId29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5" name="Interaktive Schaltfläche: Zurück oder Vorherige(r) 64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Interaktive Schaltfläche: Nächste(r) oder Weiter 65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7" name="Interaktive Schaltfläche: Ende 66">
              <a:hlinkClick r:id="rId30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809742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3" grpId="0" build="allAtOnce"/>
      <p:bldP spid="34" grpId="0"/>
      <p:bldP spid="34" grpId="1"/>
      <p:bldP spid="35" grpId="0"/>
      <p:bldP spid="35" grpId="1"/>
      <p:bldP spid="36" grpId="0"/>
      <p:bldP spid="36" grpId="1"/>
      <p:bldP spid="37" grpId="0" build="allAtOnce"/>
      <p:bldP spid="38" grpId="0" build="allAtOnce"/>
      <p:bldP spid="40" grpId="0" build="allAtOnce"/>
      <p:bldP spid="42" grpId="0" build="allAtOnce"/>
      <p:bldP spid="43" grpId="0" build="allAtOnce"/>
      <p:bldP spid="44" grpId="0" build="allAtOnce"/>
      <p:bldP spid="46" grpId="0" build="allAtOnce"/>
      <p:bldP spid="47" grpId="0" build="allAtOnce"/>
      <p:bldP spid="49" grpId="0" build="allAtOnce"/>
      <p:bldP spid="50" grpId="0" build="allAtOnce"/>
      <p:bldP spid="51" grpId="0" build="allAtOnce"/>
      <p:bldP spid="39" grpId="0"/>
      <p:bldP spid="39" grpId="1"/>
      <p:bldP spid="41" grpId="0" build="allAtOnce"/>
      <p:bldP spid="53" grpId="0" build="allAtOnce"/>
      <p:bldP spid="54" grpId="0" build="allAtOnce"/>
      <p:bldP spid="55" grpId="0" build="allAtOnce"/>
      <p:bldP spid="5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fik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2" y="1834238"/>
            <a:ext cx="3063825" cy="3063825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56" y="1746580"/>
            <a:ext cx="3239142" cy="3239142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87" y="1617775"/>
            <a:ext cx="3805320" cy="3805320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40" y="1835867"/>
            <a:ext cx="3464425" cy="3449027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68" y="2137426"/>
            <a:ext cx="1857375" cy="245745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43" y="2082506"/>
            <a:ext cx="2955750" cy="295575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17" y="2213647"/>
            <a:ext cx="3626531" cy="2489058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WASSERFÜHRENDE </a:t>
            </a:r>
            <a:r>
              <a:rPr lang="de-AT" u="sng" dirty="0" err="1"/>
              <a:t>Amaturen</a:t>
            </a:r>
            <a:r>
              <a:rPr lang="de-AT" u="sng" dirty="0"/>
              <a:t> und Zubehör</a:t>
            </a:r>
            <a:r>
              <a:rPr lang="de-AT" sz="3200" u="sng" dirty="0"/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9477" y="2420188"/>
            <a:ext cx="268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Sammelstück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802808" y="3789686"/>
            <a:ext cx="315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Mehrzweckstrahlrohr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19477" y="3789685"/>
            <a:ext cx="205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Stützkrümmer</a:t>
            </a:r>
          </a:p>
        </p:txBody>
      </p:sp>
      <p:sp>
        <p:nvSpPr>
          <p:cNvPr id="11" name="Rechteck 10"/>
          <p:cNvSpPr/>
          <p:nvPr/>
        </p:nvSpPr>
        <p:spPr>
          <a:xfrm>
            <a:off x="8802808" y="2420188"/>
            <a:ext cx="273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Hydrantenschlüssel</a:t>
            </a:r>
            <a:endParaRPr lang="de-AT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802808" y="3104937"/>
            <a:ext cx="2237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Übergangsstück</a:t>
            </a:r>
          </a:p>
        </p:txBody>
      </p:sp>
      <p:sp>
        <p:nvSpPr>
          <p:cNvPr id="15" name="Rechteck 14"/>
          <p:cNvSpPr/>
          <p:nvPr/>
        </p:nvSpPr>
        <p:spPr>
          <a:xfrm>
            <a:off x="819477" y="3098716"/>
            <a:ext cx="1372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Saugkopf</a:t>
            </a:r>
            <a:endParaRPr lang="de-AT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19477" y="1735438"/>
            <a:ext cx="1277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Verteiler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32" name="Picture 5" descr="G:\Feuerwehr LOGO.bmp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35" name="Interaktive Schaltfläche: Start 34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Interaktive Schaltfläche: Anfang 35">
              <a:hlinkClick r:id="rId11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7" name="Interaktive Schaltfläche: Zurück oder Vorherige(r) 36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8" name="Interaktive Schaltfläche: Nächste(r) oder Weiter 37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Interaktive Schaltfläche: Ende 38">
              <a:hlinkClick r:id="rId12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990980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" y="309322"/>
            <a:ext cx="12192000" cy="830928"/>
          </a:xfrm>
        </p:spPr>
        <p:txBody>
          <a:bodyPr>
            <a:normAutofit/>
          </a:bodyPr>
          <a:lstStyle/>
          <a:p>
            <a:pPr algn="ctr"/>
            <a:r>
              <a:rPr lang="de-AT" u="sng" dirty="0"/>
              <a:t>Funk und Alarmierung</a:t>
            </a:r>
            <a:r>
              <a:rPr lang="de-AT" sz="3200" u="sng" dirty="0"/>
              <a:t>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0" t="32767" r="32159" b="13788"/>
          <a:stretch/>
        </p:blipFill>
        <p:spPr>
          <a:xfrm>
            <a:off x="8737101" y="1580330"/>
            <a:ext cx="1215959" cy="36652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7" t="38424" r="35075" b="11974"/>
          <a:stretch/>
        </p:blipFill>
        <p:spPr>
          <a:xfrm>
            <a:off x="3030371" y="1712068"/>
            <a:ext cx="1245141" cy="3401739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741057" y="2573912"/>
            <a:ext cx="153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Gürtelclip</a:t>
            </a:r>
          </a:p>
        </p:txBody>
      </p:sp>
      <p:cxnSp>
        <p:nvCxnSpPr>
          <p:cNvPr id="27" name="Gerade Verbindung mit Pfeil 26"/>
          <p:cNvCxnSpPr>
            <a:stCxn id="26" idx="3"/>
          </p:cNvCxnSpPr>
          <p:nvPr/>
        </p:nvCxnSpPr>
        <p:spPr>
          <a:xfrm>
            <a:off x="7271555" y="2804745"/>
            <a:ext cx="1465545" cy="237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0384407" y="1860919"/>
            <a:ext cx="159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Antenne</a:t>
            </a:r>
          </a:p>
        </p:txBody>
      </p:sp>
      <p:cxnSp>
        <p:nvCxnSpPr>
          <p:cNvPr id="32" name="Gerade Verbindung mit Pfeil 31"/>
          <p:cNvCxnSpPr>
            <a:stCxn id="29" idx="1"/>
          </p:cNvCxnSpPr>
          <p:nvPr/>
        </p:nvCxnSpPr>
        <p:spPr>
          <a:xfrm flipH="1" flipV="1">
            <a:off x="9606455" y="1717618"/>
            <a:ext cx="777952" cy="374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0277576" y="3887291"/>
            <a:ext cx="180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Sprechtaste</a:t>
            </a:r>
          </a:p>
        </p:txBody>
      </p:sp>
      <p:cxnSp>
        <p:nvCxnSpPr>
          <p:cNvPr id="37" name="Gerade Verbindung mit Pfeil 36"/>
          <p:cNvCxnSpPr>
            <a:stCxn id="36" idx="1"/>
          </p:cNvCxnSpPr>
          <p:nvPr/>
        </p:nvCxnSpPr>
        <p:spPr>
          <a:xfrm flipH="1" flipV="1">
            <a:off x="9522372" y="3326058"/>
            <a:ext cx="755204" cy="792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5733395" y="1578404"/>
            <a:ext cx="292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Rückstelltaste auf Einsatzkanal FW-IM</a:t>
            </a:r>
          </a:p>
        </p:txBody>
      </p:sp>
      <p:cxnSp>
        <p:nvCxnSpPr>
          <p:cNvPr id="40" name="Gerade Verbindung mit Pfeil 39"/>
          <p:cNvCxnSpPr>
            <a:stCxn id="39" idx="3"/>
          </p:cNvCxnSpPr>
          <p:nvPr/>
        </p:nvCxnSpPr>
        <p:spPr>
          <a:xfrm>
            <a:off x="8655270" y="1993903"/>
            <a:ext cx="695686" cy="592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741057" y="3260426"/>
            <a:ext cx="153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Display</a:t>
            </a:r>
          </a:p>
        </p:txBody>
      </p:sp>
      <p:cxnSp>
        <p:nvCxnSpPr>
          <p:cNvPr id="43" name="Gerade Verbindung mit Pfeil 42"/>
          <p:cNvCxnSpPr>
            <a:stCxn id="42" idx="1"/>
          </p:cNvCxnSpPr>
          <p:nvPr/>
        </p:nvCxnSpPr>
        <p:spPr>
          <a:xfrm flipH="1" flipV="1">
            <a:off x="3867807" y="3430077"/>
            <a:ext cx="1873250" cy="61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5741057" y="3829446"/>
            <a:ext cx="2300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Ein/Aus Taste</a:t>
            </a:r>
          </a:p>
        </p:txBody>
      </p:sp>
      <p:cxnSp>
        <p:nvCxnSpPr>
          <p:cNvPr id="46" name="Gerade Verbindung mit Pfeil 45"/>
          <p:cNvCxnSpPr>
            <a:stCxn id="45" idx="1"/>
          </p:cNvCxnSpPr>
          <p:nvPr/>
        </p:nvCxnSpPr>
        <p:spPr>
          <a:xfrm flipH="1">
            <a:off x="3980570" y="4060279"/>
            <a:ext cx="1760487" cy="57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5733395" y="4398466"/>
            <a:ext cx="184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Tastenfeld</a:t>
            </a:r>
          </a:p>
        </p:txBody>
      </p:sp>
      <p:cxnSp>
        <p:nvCxnSpPr>
          <p:cNvPr id="57" name="Gerade Verbindung mit Pfeil 56"/>
          <p:cNvCxnSpPr>
            <a:stCxn id="56" idx="1"/>
          </p:cNvCxnSpPr>
          <p:nvPr/>
        </p:nvCxnSpPr>
        <p:spPr>
          <a:xfrm flipH="1">
            <a:off x="3773215" y="4629299"/>
            <a:ext cx="1960180" cy="26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bgerundetes Rechteck 57"/>
          <p:cNvSpPr/>
          <p:nvPr/>
        </p:nvSpPr>
        <p:spPr>
          <a:xfrm>
            <a:off x="3077529" y="3722091"/>
            <a:ext cx="1146734" cy="1398699"/>
          </a:xfrm>
          <a:prstGeom prst="roundRect">
            <a:avLst/>
          </a:prstGeom>
          <a:noFill/>
          <a:ln>
            <a:solidFill>
              <a:srgbClr val="FF1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Textfeld 59"/>
          <p:cNvSpPr txBox="1"/>
          <p:nvPr/>
        </p:nvSpPr>
        <p:spPr>
          <a:xfrm>
            <a:off x="-1267" y="2586879"/>
            <a:ext cx="25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Lautstärkenregler</a:t>
            </a:r>
          </a:p>
        </p:txBody>
      </p:sp>
      <p:cxnSp>
        <p:nvCxnSpPr>
          <p:cNvPr id="61" name="Gerade Verbindung mit Pfeil 60"/>
          <p:cNvCxnSpPr>
            <a:stCxn id="60" idx="3"/>
          </p:cNvCxnSpPr>
          <p:nvPr/>
        </p:nvCxnSpPr>
        <p:spPr>
          <a:xfrm flipV="1">
            <a:off x="2563429" y="2586880"/>
            <a:ext cx="645409" cy="230832"/>
          </a:xfrm>
          <a:prstGeom prst="straightConnector1">
            <a:avLst/>
          </a:prstGeom>
          <a:ln>
            <a:solidFill>
              <a:srgbClr val="FF13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34328" y="1644735"/>
            <a:ext cx="25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Drehknopf zur</a:t>
            </a:r>
          </a:p>
          <a:p>
            <a:r>
              <a:rPr lang="de-AT" sz="2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Kanaleinstellung</a:t>
            </a:r>
          </a:p>
        </p:txBody>
      </p:sp>
      <p:cxnSp>
        <p:nvCxnSpPr>
          <p:cNvPr id="1024" name="Gerade Verbindung mit Pfeil 1023"/>
          <p:cNvCxnSpPr>
            <a:stCxn id="63" idx="3"/>
          </p:cNvCxnSpPr>
          <p:nvPr/>
        </p:nvCxnSpPr>
        <p:spPr>
          <a:xfrm>
            <a:off x="2599024" y="2060234"/>
            <a:ext cx="911431" cy="349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pieren 67"/>
          <p:cNvGrpSpPr/>
          <p:nvPr/>
        </p:nvGrpSpPr>
        <p:grpSpPr>
          <a:xfrm>
            <a:off x="915933" y="5401117"/>
            <a:ext cx="10360133" cy="1345259"/>
            <a:chOff x="915933" y="5401117"/>
            <a:chExt cx="10360133" cy="1209334"/>
          </a:xfrm>
        </p:grpSpPr>
        <p:pic>
          <p:nvPicPr>
            <p:cNvPr id="69" name="Picture 5" descr="G:\Feuerwehr LOGO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33" y="5401117"/>
              <a:ext cx="2209131" cy="12093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4713520" y="6210341"/>
              <a:ext cx="4008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Erstellt von LM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Schinagl</a:t>
              </a:r>
              <a:r>
                <a:rPr lang="de-AT" sz="20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de-AT" sz="2000" b="1" spc="50" dirty="0">
                  <a:ln w="11430"/>
                  <a:solidFill>
                    <a:srgbClr val="4F81BD">
                      <a:lumMod val="50000"/>
                    </a:srgb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Christoph</a:t>
              </a:r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512" y="5401117"/>
              <a:ext cx="965554" cy="1209334"/>
            </a:xfrm>
            <a:prstGeom prst="rect">
              <a:avLst/>
            </a:prstGeom>
          </p:spPr>
        </p:pic>
        <p:sp>
          <p:nvSpPr>
            <p:cNvPr id="72" name="Interaktive Schaltfläche: Start 71">
              <a:hlinkClick r:id="" action="ppaction://hlinkshowjump?jump=firstslide" highlightClick="1"/>
            </p:cNvPr>
            <p:cNvSpPr/>
            <p:nvPr/>
          </p:nvSpPr>
          <p:spPr>
            <a:xfrm>
              <a:off x="6537787" y="5843358"/>
              <a:ext cx="360000" cy="360000"/>
            </a:xfrm>
            <a:prstGeom prst="actionButtonHo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3" name="Interaktive Schaltfläche: Anfang 72">
              <a:hlinkClick r:id="rId6" action="ppaction://hlinksldjump" highlightClick="1"/>
            </p:cNvPr>
            <p:cNvSpPr/>
            <p:nvPr/>
          </p:nvSpPr>
          <p:spPr>
            <a:xfrm>
              <a:off x="5049625" y="5843358"/>
              <a:ext cx="360000" cy="360000"/>
            </a:xfrm>
            <a:prstGeom prst="actionButtonBeginning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4" name="Interaktive Schaltfläche: Zurück oder Vorherige(r) 73">
              <a:hlinkClick r:id="" action="ppaction://hlinkshowjump?jump=previousslide" highlightClick="1"/>
            </p:cNvPr>
            <p:cNvSpPr/>
            <p:nvPr/>
          </p:nvSpPr>
          <p:spPr>
            <a:xfrm>
              <a:off x="5793706" y="5843358"/>
              <a:ext cx="360000" cy="360000"/>
            </a:xfrm>
            <a:prstGeom prst="actionButtonBackPreviou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5" name="Interaktive Schaltfläche: Nächste(r) oder Weiter 74">
              <a:hlinkClick r:id="" action="ppaction://hlinkshowjump?jump=nextslide" highlightClick="1"/>
            </p:cNvPr>
            <p:cNvSpPr/>
            <p:nvPr/>
          </p:nvSpPr>
          <p:spPr>
            <a:xfrm>
              <a:off x="7281868" y="5843358"/>
              <a:ext cx="360000" cy="360000"/>
            </a:xfrm>
            <a:prstGeom prst="actionButtonForwardNex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6" name="Interaktive Schaltfläche: Ende 75">
              <a:hlinkClick r:id="rId7" action="ppaction://hlinksldjump" highlightClick="1"/>
            </p:cNvPr>
            <p:cNvSpPr/>
            <p:nvPr/>
          </p:nvSpPr>
          <p:spPr>
            <a:xfrm>
              <a:off x="8025949" y="5843358"/>
              <a:ext cx="360000" cy="360000"/>
            </a:xfrm>
            <a:prstGeom prst="actionButtonEn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47616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build="allAtOnce"/>
      <p:bldP spid="29" grpId="0" build="allAtOnce"/>
      <p:bldP spid="36" grpId="0" build="allAtOnce"/>
      <p:bldP spid="39" grpId="0" build="allAtOnce"/>
      <p:bldP spid="42" grpId="0" build="allAtOnce"/>
      <p:bldP spid="45" grpId="0" build="allAtOnce"/>
      <p:bldP spid="56" grpId="0" build="allAtOnce"/>
      <p:bldP spid="60" grpId="0" build="allAtOnce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Breitbild</PresentationFormat>
  <Paragraphs>394</Paragraphs>
  <Slides>31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Inhaltsverzeichnis:</vt:lpstr>
      <vt:lpstr>Bronze:</vt:lpstr>
      <vt:lpstr>Dienstgrade:</vt:lpstr>
      <vt:lpstr>WASSERFÜHRENDE Amaturen und Zubehör:</vt:lpstr>
      <vt:lpstr>Fahrzeuge der eigenen Feuerwehr:</vt:lpstr>
      <vt:lpstr>Silber:</vt:lpstr>
      <vt:lpstr>Dienstgrade und Funktionsabzeichen:</vt:lpstr>
      <vt:lpstr>WASSERFÜHRENDE Amaturen und Zubehör:</vt:lpstr>
      <vt:lpstr>Funk und Alarmierung:</vt:lpstr>
      <vt:lpstr>Funk und Alarmierung:</vt:lpstr>
      <vt:lpstr>Funk und Alarmierung:</vt:lpstr>
      <vt:lpstr>Brände fester Stoffe</vt:lpstr>
      <vt:lpstr>Feuerlöscher und Löchregeln:</vt:lpstr>
      <vt:lpstr>Gold:</vt:lpstr>
      <vt:lpstr>Dienstgrade und Funktionsabzeichen:</vt:lpstr>
      <vt:lpstr>Gerätekunde:</vt:lpstr>
      <vt:lpstr>Geräte zum Absichern der Unfallstelle:</vt:lpstr>
      <vt:lpstr>Leinen:</vt:lpstr>
      <vt:lpstr>Geräte zur Personensicherung- und rettung:</vt:lpstr>
      <vt:lpstr>Kleinlöschgeräte:</vt:lpstr>
      <vt:lpstr>Funk und Alarmierung:</vt:lpstr>
      <vt:lpstr>Funk und Alarmierung:</vt:lpstr>
      <vt:lpstr>Funk und Alarmierung:</vt:lpstr>
      <vt:lpstr>Planspiel:</vt:lpstr>
      <vt:lpstr>Löschangriff mit Tragkraftspritze</vt:lpstr>
      <vt:lpstr>Löschangriff mit Tragkraftspritze</vt:lpstr>
      <vt:lpstr>Löschangriff mit Tragkraftspritze</vt:lpstr>
      <vt:lpstr>Löschangriff mit Tragkraftspritze</vt:lpstr>
      <vt:lpstr>Löschangriff mit Hydranten</vt:lpstr>
      <vt:lpstr>Löschangriff mit Hydranten</vt:lpstr>
      <vt:lpstr>Löschangriff mit Hydranten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FF Ötztal Bahnhof</dc:creator>
  <cp:lastModifiedBy>FF Ötztal Bahnhof</cp:lastModifiedBy>
  <cp:revision>102</cp:revision>
  <dcterms:created xsi:type="dcterms:W3CDTF">2020-03-14T10:17:53Z</dcterms:created>
  <dcterms:modified xsi:type="dcterms:W3CDTF">2021-02-20T10:59:21Z</dcterms:modified>
</cp:coreProperties>
</file>